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Lst>
  <p:sldSz cx="9906000" cy="6858000" type="A4"/>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33"/>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5060" autoAdjust="0"/>
    <p:restoredTop sz="94660"/>
  </p:normalViewPr>
  <p:slideViewPr>
    <p:cSldViewPr snapToGrid="0" showGuides="1">
      <p:cViewPr varScale="1">
        <p:scale>
          <a:sx n="109" d="100"/>
          <a:sy n="109" d="100"/>
        </p:scale>
        <p:origin x="692" y="68"/>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E27D3B2-2E0A-4644-84A2-6DE48DAD4215}" type="datetimeFigureOut">
              <a:rPr kumimoji="1" lang="ja-JP" altLang="en-US" smtClean="0"/>
              <a:t>2017/7/21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A62CCA7-C821-4167-BB89-2AC69FCBC39E}" type="slidenum">
              <a:rPr kumimoji="1" lang="ja-JP" altLang="en-US" smtClean="0"/>
              <a:t>‹#›</a:t>
            </a:fld>
            <a:endParaRPr kumimoji="1" lang="ja-JP" altLang="en-US"/>
          </a:p>
        </p:txBody>
      </p:sp>
    </p:spTree>
    <p:extLst>
      <p:ext uri="{BB962C8B-B14F-4D97-AF65-F5344CB8AC3E}">
        <p14:creationId xmlns:p14="http://schemas.microsoft.com/office/powerpoint/2010/main" val="795261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E27D3B2-2E0A-4644-84A2-6DE48DAD4215}" type="datetimeFigureOut">
              <a:rPr kumimoji="1" lang="ja-JP" altLang="en-US" smtClean="0"/>
              <a:t>2017/7/21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A62CCA7-C821-4167-BB89-2AC69FCBC39E}" type="slidenum">
              <a:rPr kumimoji="1" lang="ja-JP" altLang="en-US" smtClean="0"/>
              <a:t>‹#›</a:t>
            </a:fld>
            <a:endParaRPr kumimoji="1" lang="ja-JP" altLang="en-US"/>
          </a:p>
        </p:txBody>
      </p:sp>
    </p:spTree>
    <p:extLst>
      <p:ext uri="{BB962C8B-B14F-4D97-AF65-F5344CB8AC3E}">
        <p14:creationId xmlns:p14="http://schemas.microsoft.com/office/powerpoint/2010/main" val="253276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E27D3B2-2E0A-4644-84A2-6DE48DAD4215}" type="datetimeFigureOut">
              <a:rPr kumimoji="1" lang="ja-JP" altLang="en-US" smtClean="0"/>
              <a:t>2017/7/21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A62CCA7-C821-4167-BB89-2AC69FCBC39E}" type="slidenum">
              <a:rPr kumimoji="1" lang="ja-JP" altLang="en-US" smtClean="0"/>
              <a:t>‹#›</a:t>
            </a:fld>
            <a:endParaRPr kumimoji="1" lang="ja-JP" altLang="en-US"/>
          </a:p>
        </p:txBody>
      </p:sp>
    </p:spTree>
    <p:extLst>
      <p:ext uri="{BB962C8B-B14F-4D97-AF65-F5344CB8AC3E}">
        <p14:creationId xmlns:p14="http://schemas.microsoft.com/office/powerpoint/2010/main" val="4048674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E27D3B2-2E0A-4644-84A2-6DE48DAD4215}" type="datetimeFigureOut">
              <a:rPr kumimoji="1" lang="ja-JP" altLang="en-US" smtClean="0"/>
              <a:t>2017/7/21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A62CCA7-C821-4167-BB89-2AC69FCBC39E}" type="slidenum">
              <a:rPr kumimoji="1" lang="ja-JP" altLang="en-US" smtClean="0"/>
              <a:t>‹#›</a:t>
            </a:fld>
            <a:endParaRPr kumimoji="1" lang="ja-JP" altLang="en-US"/>
          </a:p>
        </p:txBody>
      </p:sp>
    </p:spTree>
    <p:extLst>
      <p:ext uri="{BB962C8B-B14F-4D97-AF65-F5344CB8AC3E}">
        <p14:creationId xmlns:p14="http://schemas.microsoft.com/office/powerpoint/2010/main" val="680249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E27D3B2-2E0A-4644-84A2-6DE48DAD4215}" type="datetimeFigureOut">
              <a:rPr kumimoji="1" lang="ja-JP" altLang="en-US" smtClean="0"/>
              <a:t>2017/7/21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A62CCA7-C821-4167-BB89-2AC69FCBC39E}" type="slidenum">
              <a:rPr kumimoji="1" lang="ja-JP" altLang="en-US" smtClean="0"/>
              <a:t>‹#›</a:t>
            </a:fld>
            <a:endParaRPr kumimoji="1" lang="ja-JP" altLang="en-US"/>
          </a:p>
        </p:txBody>
      </p:sp>
    </p:spTree>
    <p:extLst>
      <p:ext uri="{BB962C8B-B14F-4D97-AF65-F5344CB8AC3E}">
        <p14:creationId xmlns:p14="http://schemas.microsoft.com/office/powerpoint/2010/main" val="1544961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E27D3B2-2E0A-4644-84A2-6DE48DAD4215}" type="datetimeFigureOut">
              <a:rPr kumimoji="1" lang="ja-JP" altLang="en-US" smtClean="0"/>
              <a:t>2017/7/21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A62CCA7-C821-4167-BB89-2AC69FCBC39E}" type="slidenum">
              <a:rPr kumimoji="1" lang="ja-JP" altLang="en-US" smtClean="0"/>
              <a:t>‹#›</a:t>
            </a:fld>
            <a:endParaRPr kumimoji="1" lang="ja-JP" altLang="en-US"/>
          </a:p>
        </p:txBody>
      </p:sp>
    </p:spTree>
    <p:extLst>
      <p:ext uri="{BB962C8B-B14F-4D97-AF65-F5344CB8AC3E}">
        <p14:creationId xmlns:p14="http://schemas.microsoft.com/office/powerpoint/2010/main" val="44667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E27D3B2-2E0A-4644-84A2-6DE48DAD4215}" type="datetimeFigureOut">
              <a:rPr kumimoji="1" lang="ja-JP" altLang="en-US" smtClean="0"/>
              <a:t>2017/7/21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A62CCA7-C821-4167-BB89-2AC69FCBC39E}" type="slidenum">
              <a:rPr kumimoji="1" lang="ja-JP" altLang="en-US" smtClean="0"/>
              <a:t>‹#›</a:t>
            </a:fld>
            <a:endParaRPr kumimoji="1" lang="ja-JP" altLang="en-US"/>
          </a:p>
        </p:txBody>
      </p:sp>
    </p:spTree>
    <p:extLst>
      <p:ext uri="{BB962C8B-B14F-4D97-AF65-F5344CB8AC3E}">
        <p14:creationId xmlns:p14="http://schemas.microsoft.com/office/powerpoint/2010/main" val="2124743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E27D3B2-2E0A-4644-84A2-6DE48DAD4215}" type="datetimeFigureOut">
              <a:rPr kumimoji="1" lang="ja-JP" altLang="en-US" smtClean="0"/>
              <a:t>2017/7/21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A62CCA7-C821-4167-BB89-2AC69FCBC39E}" type="slidenum">
              <a:rPr kumimoji="1" lang="ja-JP" altLang="en-US" smtClean="0"/>
              <a:t>‹#›</a:t>
            </a:fld>
            <a:endParaRPr kumimoji="1" lang="ja-JP" altLang="en-US"/>
          </a:p>
        </p:txBody>
      </p:sp>
    </p:spTree>
    <p:extLst>
      <p:ext uri="{BB962C8B-B14F-4D97-AF65-F5344CB8AC3E}">
        <p14:creationId xmlns:p14="http://schemas.microsoft.com/office/powerpoint/2010/main" val="1680994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27D3B2-2E0A-4644-84A2-6DE48DAD4215}" type="datetimeFigureOut">
              <a:rPr kumimoji="1" lang="ja-JP" altLang="en-US" smtClean="0"/>
              <a:t>2017/7/21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A62CCA7-C821-4167-BB89-2AC69FCBC39E}" type="slidenum">
              <a:rPr kumimoji="1" lang="ja-JP" altLang="en-US" smtClean="0"/>
              <a:t>‹#›</a:t>
            </a:fld>
            <a:endParaRPr kumimoji="1" lang="ja-JP" altLang="en-US"/>
          </a:p>
        </p:txBody>
      </p:sp>
    </p:spTree>
    <p:extLst>
      <p:ext uri="{BB962C8B-B14F-4D97-AF65-F5344CB8AC3E}">
        <p14:creationId xmlns:p14="http://schemas.microsoft.com/office/powerpoint/2010/main" val="1531638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E27D3B2-2E0A-4644-84A2-6DE48DAD4215}" type="datetimeFigureOut">
              <a:rPr kumimoji="1" lang="ja-JP" altLang="en-US" smtClean="0"/>
              <a:t>2017/7/21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A62CCA7-C821-4167-BB89-2AC69FCBC39E}" type="slidenum">
              <a:rPr kumimoji="1" lang="ja-JP" altLang="en-US" smtClean="0"/>
              <a:t>‹#›</a:t>
            </a:fld>
            <a:endParaRPr kumimoji="1" lang="ja-JP" altLang="en-US"/>
          </a:p>
        </p:txBody>
      </p:sp>
    </p:spTree>
    <p:extLst>
      <p:ext uri="{BB962C8B-B14F-4D97-AF65-F5344CB8AC3E}">
        <p14:creationId xmlns:p14="http://schemas.microsoft.com/office/powerpoint/2010/main" val="3470074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E27D3B2-2E0A-4644-84A2-6DE48DAD4215}" type="datetimeFigureOut">
              <a:rPr kumimoji="1" lang="ja-JP" altLang="en-US" smtClean="0"/>
              <a:t>2017/7/21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A62CCA7-C821-4167-BB89-2AC69FCBC39E}" type="slidenum">
              <a:rPr kumimoji="1" lang="ja-JP" altLang="en-US" smtClean="0"/>
              <a:t>‹#›</a:t>
            </a:fld>
            <a:endParaRPr kumimoji="1" lang="ja-JP" altLang="en-US"/>
          </a:p>
        </p:txBody>
      </p:sp>
    </p:spTree>
    <p:extLst>
      <p:ext uri="{BB962C8B-B14F-4D97-AF65-F5344CB8AC3E}">
        <p14:creationId xmlns:p14="http://schemas.microsoft.com/office/powerpoint/2010/main" val="3645476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27D3B2-2E0A-4644-84A2-6DE48DAD4215}" type="datetimeFigureOut">
              <a:rPr kumimoji="1" lang="ja-JP" altLang="en-US" smtClean="0"/>
              <a:t>2017/7/21</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62CCA7-C821-4167-BB89-2AC69FCBC39E}" type="slidenum">
              <a:rPr kumimoji="1" lang="ja-JP" altLang="en-US" smtClean="0"/>
              <a:t>‹#›</a:t>
            </a:fld>
            <a:endParaRPr kumimoji="1" lang="ja-JP" altLang="en-US"/>
          </a:p>
        </p:txBody>
      </p:sp>
    </p:spTree>
    <p:extLst>
      <p:ext uri="{BB962C8B-B14F-4D97-AF65-F5344CB8AC3E}">
        <p14:creationId xmlns:p14="http://schemas.microsoft.com/office/powerpoint/2010/main" val="249744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jp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四角形: 角を丸くする 3"/>
          <p:cNvSpPr/>
          <p:nvPr/>
        </p:nvSpPr>
        <p:spPr>
          <a:xfrm>
            <a:off x="144168" y="140836"/>
            <a:ext cx="9627394" cy="6557089"/>
          </a:xfrm>
          <a:prstGeom prst="roundRect">
            <a:avLst>
              <a:gd name="adj" fmla="val 1080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ja-JP" altLang="en-US" sz="1463"/>
          </a:p>
        </p:txBody>
      </p:sp>
      <p:sp>
        <p:nvSpPr>
          <p:cNvPr id="5" name="テキスト ボックス 4"/>
          <p:cNvSpPr txBox="1"/>
          <p:nvPr/>
        </p:nvSpPr>
        <p:spPr>
          <a:xfrm>
            <a:off x="568618" y="149283"/>
            <a:ext cx="8966242" cy="584775"/>
          </a:xfrm>
          <a:prstGeom prst="rect">
            <a:avLst/>
          </a:prstGeom>
          <a:noFill/>
        </p:spPr>
        <p:txBody>
          <a:bodyPr wrap="square" rtlCol="0">
            <a:spAutoFit/>
          </a:bodyPr>
          <a:lstStyle/>
          <a:p>
            <a:r>
              <a:rPr kumimoji="1" lang="ja-JP" altLang="en-US" sz="3200" dirty="0">
                <a:solidFill>
                  <a:srgbClr val="FF9933"/>
                </a:solidFill>
                <a:uFill>
                  <a:solidFill>
                    <a:srgbClr val="FF9933"/>
                  </a:solidFill>
                </a:uFill>
                <a:latin typeface="Meiryo UI" panose="020B0604030504040204" pitchFamily="50" charset="-128"/>
                <a:ea typeface="Meiryo UI" panose="020B0604030504040204" pitchFamily="50" charset="-128"/>
              </a:rPr>
              <a:t>①宇和島市</a:t>
            </a:r>
            <a:endParaRPr kumimoji="1" lang="en-US" altLang="ja-JP" sz="3200" dirty="0">
              <a:solidFill>
                <a:srgbClr val="FF9933"/>
              </a:solidFill>
              <a:uFill>
                <a:solidFill>
                  <a:srgbClr val="FF9933"/>
                </a:solidFill>
              </a:uFill>
              <a:latin typeface="Meiryo UI" panose="020B0604030504040204" pitchFamily="50" charset="-128"/>
              <a:ea typeface="Meiryo UI" panose="020B0604030504040204" pitchFamily="50" charset="-128"/>
            </a:endParaRPr>
          </a:p>
        </p:txBody>
      </p:sp>
      <p:sp>
        <p:nvSpPr>
          <p:cNvPr id="7" name="楕円 6"/>
          <p:cNvSpPr/>
          <p:nvPr/>
        </p:nvSpPr>
        <p:spPr>
          <a:xfrm>
            <a:off x="7618448" y="254892"/>
            <a:ext cx="1828800" cy="1045028"/>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dirty="0">
                <a:latin typeface="Meiryo UI" panose="020B0604030504040204" pitchFamily="50" charset="-128"/>
                <a:ea typeface="Meiryo UI" panose="020B0604030504040204" pitchFamily="50" charset="-128"/>
              </a:rPr>
              <a:t>松山市から</a:t>
            </a:r>
            <a:endParaRPr kumimoji="1" lang="en-US" altLang="ja-JP" sz="1400" dirty="0">
              <a:latin typeface="Meiryo UI" panose="020B0604030504040204" pitchFamily="50" charset="-128"/>
              <a:ea typeface="Meiryo UI" panose="020B0604030504040204" pitchFamily="50" charset="-128"/>
            </a:endParaRPr>
          </a:p>
          <a:p>
            <a:pPr algn="ctr"/>
            <a:r>
              <a:rPr kumimoji="1" lang="en-US" altLang="ja-JP" dirty="0">
                <a:latin typeface="Meiryo UI" panose="020B0604030504040204" pitchFamily="50" charset="-128"/>
                <a:ea typeface="Meiryo UI" panose="020B0604030504040204" pitchFamily="50" charset="-128"/>
              </a:rPr>
              <a:t>1</a:t>
            </a:r>
            <a:r>
              <a:rPr kumimoji="1" lang="ja-JP" altLang="en-US" dirty="0">
                <a:latin typeface="Meiryo UI" panose="020B0604030504040204" pitchFamily="50" charset="-128"/>
                <a:ea typeface="Meiryo UI" panose="020B0604030504040204" pitchFamily="50" charset="-128"/>
              </a:rPr>
              <a:t>時間</a:t>
            </a:r>
            <a:r>
              <a:rPr kumimoji="1" lang="en-US" altLang="ja-JP" dirty="0">
                <a:latin typeface="Meiryo UI" panose="020B0604030504040204" pitchFamily="50" charset="-128"/>
                <a:ea typeface="Meiryo UI" panose="020B0604030504040204" pitchFamily="50" charset="-128"/>
              </a:rPr>
              <a:t>20</a:t>
            </a:r>
            <a:r>
              <a:rPr kumimoji="1" lang="ja-JP" altLang="en-US" dirty="0">
                <a:latin typeface="Meiryo UI" panose="020B0604030504040204" pitchFamily="50" charset="-128"/>
                <a:ea typeface="Meiryo UI" panose="020B0604030504040204" pitchFamily="50" charset="-128"/>
              </a:rPr>
              <a:t>分</a:t>
            </a:r>
            <a:r>
              <a:rPr kumimoji="1" lang="en-US" altLang="ja-JP" sz="1600" dirty="0">
                <a:latin typeface="Meiryo UI" panose="020B0604030504040204" pitchFamily="50" charset="-128"/>
                <a:ea typeface="Meiryo UI" panose="020B0604030504040204" pitchFamily="50" charset="-128"/>
              </a:rPr>
              <a:t>89.3km</a:t>
            </a:r>
            <a:endParaRPr kumimoji="1" lang="ja-JP" altLang="en-US" sz="1600" dirty="0">
              <a:latin typeface="Meiryo UI" panose="020B0604030504040204" pitchFamily="50" charset="-128"/>
              <a:ea typeface="Meiryo UI" panose="020B0604030504040204" pitchFamily="50" charset="-128"/>
            </a:endParaRPr>
          </a:p>
        </p:txBody>
      </p:sp>
      <p:grpSp>
        <p:nvGrpSpPr>
          <p:cNvPr id="8" name="グループ化 7"/>
          <p:cNvGrpSpPr/>
          <p:nvPr/>
        </p:nvGrpSpPr>
        <p:grpSpPr>
          <a:xfrm rot="1563532">
            <a:off x="8634180" y="-63310"/>
            <a:ext cx="347905" cy="541845"/>
            <a:chOff x="8187937" y="282476"/>
            <a:chExt cx="589320" cy="1027278"/>
          </a:xfrm>
        </p:grpSpPr>
        <p:sp>
          <p:nvSpPr>
            <p:cNvPr id="9" name="楕円 8"/>
            <p:cNvSpPr/>
            <p:nvPr/>
          </p:nvSpPr>
          <p:spPr>
            <a:xfrm rot="2100397">
              <a:off x="8297228" y="282476"/>
              <a:ext cx="370738" cy="10272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p:cNvCxnSpPr>
              <a:cxnSpLocks/>
              <a:stCxn id="9" idx="0"/>
              <a:endCxn id="9" idx="4"/>
            </p:cNvCxnSpPr>
            <p:nvPr/>
          </p:nvCxnSpPr>
          <p:spPr>
            <a:xfrm flipH="1">
              <a:off x="8187937" y="375401"/>
              <a:ext cx="589320" cy="841428"/>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a:cxnSpLocks/>
            </p:cNvCxnSpPr>
            <p:nvPr/>
          </p:nvCxnSpPr>
          <p:spPr>
            <a:xfrm flipH="1">
              <a:off x="8482137" y="538690"/>
              <a:ext cx="16930" cy="230018"/>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a:cxnSpLocks/>
            </p:cNvCxnSpPr>
            <p:nvPr/>
          </p:nvCxnSpPr>
          <p:spPr>
            <a:xfrm flipH="1">
              <a:off x="8375873" y="929033"/>
              <a:ext cx="207718" cy="32682"/>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a:cxnSpLocks/>
            </p:cNvCxnSpPr>
            <p:nvPr/>
          </p:nvCxnSpPr>
          <p:spPr>
            <a:xfrm flipH="1">
              <a:off x="8326105" y="747516"/>
              <a:ext cx="23765" cy="205803"/>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a:cxnSpLocks/>
            </p:cNvCxnSpPr>
            <p:nvPr/>
          </p:nvCxnSpPr>
          <p:spPr>
            <a:xfrm flipH="1">
              <a:off x="8506751" y="735196"/>
              <a:ext cx="207718" cy="32682"/>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5" name="テキスト ボックス 14"/>
          <p:cNvSpPr txBox="1"/>
          <p:nvPr/>
        </p:nvSpPr>
        <p:spPr>
          <a:xfrm>
            <a:off x="605170" y="1125339"/>
            <a:ext cx="3868639" cy="707886"/>
          </a:xfrm>
          <a:prstGeom prst="rect">
            <a:avLst/>
          </a:prstGeom>
          <a:noFill/>
        </p:spPr>
        <p:txBody>
          <a:bodyPr wrap="square" rtlCol="0">
            <a:spAutoFit/>
          </a:bodyPr>
          <a:lstStyle/>
          <a:p>
            <a:r>
              <a:rPr kumimoji="1" lang="ja-JP" altLang="en-US" sz="2000" dirty="0">
                <a:solidFill>
                  <a:schemeClr val="accent6">
                    <a:lumMod val="75000"/>
                  </a:schemeClr>
                </a:solidFill>
                <a:uFill>
                  <a:solidFill>
                    <a:srgbClr val="FF9933"/>
                  </a:solidFill>
                </a:uFill>
                <a:latin typeface="Meiryo UI" panose="020B0604030504040204" pitchFamily="50" charset="-128"/>
                <a:ea typeface="Meiryo UI" panose="020B0604030504040204" pitchFamily="50" charset="-128"/>
              </a:rPr>
              <a:t>伊達な城下町・宇和島で</a:t>
            </a:r>
            <a:endParaRPr kumimoji="1" lang="en-US" altLang="ja-JP" sz="2000" dirty="0">
              <a:solidFill>
                <a:schemeClr val="accent6">
                  <a:lumMod val="75000"/>
                </a:schemeClr>
              </a:solidFill>
              <a:uFill>
                <a:solidFill>
                  <a:srgbClr val="FF9933"/>
                </a:solidFill>
              </a:uFill>
              <a:latin typeface="Meiryo UI" panose="020B0604030504040204" pitchFamily="50" charset="-128"/>
              <a:ea typeface="Meiryo UI" panose="020B0604030504040204" pitchFamily="50" charset="-128"/>
            </a:endParaRPr>
          </a:p>
          <a:p>
            <a:r>
              <a:rPr kumimoji="1" lang="ja-JP" altLang="en-US" sz="2000" dirty="0">
                <a:solidFill>
                  <a:schemeClr val="accent6">
                    <a:lumMod val="75000"/>
                  </a:schemeClr>
                </a:solidFill>
                <a:uFill>
                  <a:solidFill>
                    <a:srgbClr val="FF9933"/>
                  </a:solidFill>
                </a:uFill>
                <a:latin typeface="Meiryo UI" panose="020B0604030504040204" pitchFamily="50" charset="-128"/>
                <a:ea typeface="Meiryo UI" panose="020B0604030504040204" pitchFamily="50" charset="-128"/>
              </a:rPr>
              <a:t>歴史探訪＆“すごモノ”づくり</a:t>
            </a:r>
            <a:endParaRPr kumimoji="1" lang="en-US" altLang="ja-JP" sz="2000" dirty="0">
              <a:solidFill>
                <a:schemeClr val="accent6">
                  <a:lumMod val="75000"/>
                </a:schemeClr>
              </a:solidFill>
              <a:uFill>
                <a:solidFill>
                  <a:srgbClr val="FF9933"/>
                </a:solidFill>
              </a:uFill>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605170" y="1860224"/>
            <a:ext cx="3950535" cy="1015663"/>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愛媛県の南西部に位置する宇和島市。</a:t>
            </a:r>
          </a:p>
          <a:p>
            <a:r>
              <a:rPr kumimoji="1" lang="ja-JP" altLang="en-US" sz="1200" dirty="0">
                <a:latin typeface="Meiryo UI" panose="020B0604030504040204" pitchFamily="50" charset="-128"/>
                <a:ea typeface="Meiryo UI" panose="020B0604030504040204" pitchFamily="50" charset="-128"/>
              </a:rPr>
              <a:t>元和元年（</a:t>
            </a:r>
            <a:r>
              <a:rPr kumimoji="1" lang="en-US" altLang="ja-JP" sz="1200" dirty="0">
                <a:latin typeface="Meiryo UI" panose="020B0604030504040204" pitchFamily="50" charset="-128"/>
                <a:ea typeface="Meiryo UI" panose="020B0604030504040204" pitchFamily="50" charset="-128"/>
              </a:rPr>
              <a:t>1615</a:t>
            </a:r>
            <a:r>
              <a:rPr kumimoji="1" lang="ja-JP" altLang="en-US" sz="1200" dirty="0">
                <a:latin typeface="Meiryo UI" panose="020B0604030504040204" pitchFamily="50" charset="-128"/>
                <a:ea typeface="Meiryo UI" panose="020B0604030504040204" pitchFamily="50" charset="-128"/>
              </a:rPr>
              <a:t>）、仙台の伊達政宗の長男・秀宗が入城し、城下町として栄えました。典型的なリアス式海岸が広がり、真珠や魚介類の養殖が盛んな街。</a:t>
            </a:r>
          </a:p>
          <a:p>
            <a:r>
              <a:rPr kumimoji="1" lang="en-US" altLang="ja-JP" sz="1200" dirty="0">
                <a:latin typeface="Meiryo UI" panose="020B0604030504040204" pitchFamily="50" charset="-128"/>
                <a:ea typeface="Meiryo UI" panose="020B0604030504040204" pitchFamily="50" charset="-128"/>
              </a:rPr>
              <a:t>5</a:t>
            </a:r>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6m</a:t>
            </a:r>
            <a:r>
              <a:rPr kumimoji="1" lang="ja-JP" altLang="en-US" sz="1200" dirty="0">
                <a:latin typeface="Meiryo UI" panose="020B0604030504040204" pitchFamily="50" charset="-128"/>
                <a:ea typeface="Meiryo UI" panose="020B0604030504040204" pitchFamily="50" charset="-128"/>
              </a:rPr>
              <a:t>の牛をかたどった「牛鬼」は街のシンボルです</a:t>
            </a:r>
            <a:r>
              <a:rPr kumimoji="1" lang="ja-JP" altLang="en-US" sz="1200" dirty="0">
                <a:latin typeface="HG丸ｺﾞｼｯｸM-PRO" panose="020F0600000000000000" pitchFamily="50" charset="-128"/>
                <a:ea typeface="HG丸ｺﾞｼｯｸM-PRO" panose="020F0600000000000000" pitchFamily="50" charset="-128"/>
              </a:rPr>
              <a:t>。</a:t>
            </a:r>
          </a:p>
        </p:txBody>
      </p:sp>
      <p:sp>
        <p:nvSpPr>
          <p:cNvPr id="33" name="四角形: 角を丸くする 32"/>
          <p:cNvSpPr/>
          <p:nvPr/>
        </p:nvSpPr>
        <p:spPr>
          <a:xfrm>
            <a:off x="596731" y="2962394"/>
            <a:ext cx="4150398" cy="864179"/>
          </a:xfrm>
          <a:prstGeom prst="roundRect">
            <a:avLst/>
          </a:prstGeom>
          <a:solidFill>
            <a:schemeClr val="bg1"/>
          </a:solidFill>
          <a:ln w="57150" cap="rnd">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kumimoji="1" lang="ja-JP" altLang="en-US" sz="2400" dirty="0">
                <a:solidFill>
                  <a:schemeClr val="accent6">
                    <a:lumMod val="50000"/>
                  </a:schemeClr>
                </a:solidFill>
                <a:uFill>
                  <a:solidFill>
                    <a:srgbClr val="FF9933"/>
                  </a:solidFill>
                </a:uFill>
                <a:latin typeface="Meiryo UI" panose="020B0604030504040204" pitchFamily="50" charset="-128"/>
                <a:ea typeface="Meiryo UI" panose="020B0604030504040204" pitchFamily="50" charset="-128"/>
              </a:rPr>
              <a:t>歴史遺産に触れ</a:t>
            </a:r>
            <a:endParaRPr kumimoji="1" lang="en-US" altLang="ja-JP" sz="2400" dirty="0">
              <a:solidFill>
                <a:schemeClr val="accent6">
                  <a:lumMod val="50000"/>
                </a:schemeClr>
              </a:solidFill>
              <a:uFill>
                <a:solidFill>
                  <a:srgbClr val="FF9933"/>
                </a:solidFill>
              </a:uFill>
              <a:latin typeface="Meiryo UI" panose="020B0604030504040204" pitchFamily="50" charset="-128"/>
              <a:ea typeface="Meiryo UI" panose="020B0604030504040204" pitchFamily="50" charset="-128"/>
            </a:endParaRPr>
          </a:p>
          <a:p>
            <a:pPr algn="ctr"/>
            <a:r>
              <a:rPr kumimoji="1" lang="ja-JP" altLang="en-US" sz="2400" dirty="0">
                <a:solidFill>
                  <a:schemeClr val="accent6">
                    <a:lumMod val="50000"/>
                  </a:schemeClr>
                </a:solidFill>
                <a:uFill>
                  <a:solidFill>
                    <a:srgbClr val="FF9933"/>
                  </a:solidFill>
                </a:uFill>
                <a:latin typeface="Meiryo UI" panose="020B0604030504040204" pitchFamily="50" charset="-128"/>
                <a:ea typeface="Meiryo UI" panose="020B0604030504040204" pitchFamily="50" charset="-128"/>
              </a:rPr>
              <a:t>健やかな感性を磨く</a:t>
            </a:r>
            <a:endParaRPr kumimoji="1" lang="en-US" altLang="ja-JP" sz="2400" dirty="0">
              <a:solidFill>
                <a:schemeClr val="accent6">
                  <a:lumMod val="50000"/>
                </a:schemeClr>
              </a:solidFill>
              <a:uFill>
                <a:solidFill>
                  <a:srgbClr val="FF9933"/>
                </a:solidFill>
              </a:uFill>
              <a:latin typeface="Meiryo UI" panose="020B0604030504040204" pitchFamily="50" charset="-128"/>
              <a:ea typeface="Meiryo UI" panose="020B0604030504040204" pitchFamily="50" charset="-128"/>
            </a:endParaRPr>
          </a:p>
        </p:txBody>
      </p:sp>
      <p:sp>
        <p:nvSpPr>
          <p:cNvPr id="35" name="四角形: 対角を切り取る 34"/>
          <p:cNvSpPr/>
          <p:nvPr/>
        </p:nvSpPr>
        <p:spPr>
          <a:xfrm>
            <a:off x="596731" y="3936746"/>
            <a:ext cx="1830668" cy="463769"/>
          </a:xfrm>
          <a:prstGeom prst="snip2DiagRect">
            <a:avLst/>
          </a:prstGeom>
          <a:solidFill>
            <a:srgbClr val="FFCC00"/>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36000" rtlCol="0" anchor="ctr"/>
          <a:lstStyle/>
          <a:p>
            <a:pPr algn="ctr"/>
            <a:r>
              <a:rPr kumimoji="1" lang="ja-JP" altLang="en-US" sz="1400" dirty="0">
                <a:solidFill>
                  <a:schemeClr val="tx1">
                    <a:lumMod val="95000"/>
                    <a:lumOff val="5000"/>
                  </a:schemeClr>
                </a:solidFill>
                <a:latin typeface="Meiryo UI" panose="020B0604030504040204" pitchFamily="50" charset="-128"/>
                <a:ea typeface="Meiryo UI" panose="020B0604030504040204" pitchFamily="50" charset="-128"/>
              </a:rPr>
              <a:t>所要時間約</a:t>
            </a:r>
            <a:r>
              <a:rPr kumimoji="1" lang="en-US" altLang="ja-JP" sz="2000" dirty="0">
                <a:solidFill>
                  <a:schemeClr val="tx1">
                    <a:lumMod val="95000"/>
                    <a:lumOff val="5000"/>
                  </a:schemeClr>
                </a:solidFill>
                <a:latin typeface="Meiryo UI" panose="020B0604030504040204" pitchFamily="50" charset="-128"/>
                <a:ea typeface="Meiryo UI" panose="020B0604030504040204" pitchFamily="50" charset="-128"/>
              </a:rPr>
              <a:t>5</a:t>
            </a:r>
            <a:r>
              <a:rPr kumimoji="1" lang="ja-JP" altLang="en-US" sz="1400" dirty="0">
                <a:solidFill>
                  <a:schemeClr val="tx1">
                    <a:lumMod val="95000"/>
                    <a:lumOff val="5000"/>
                  </a:schemeClr>
                </a:solidFill>
                <a:latin typeface="Meiryo UI" panose="020B0604030504040204" pitchFamily="50" charset="-128"/>
                <a:ea typeface="Meiryo UI" panose="020B0604030504040204" pitchFamily="50" charset="-128"/>
              </a:rPr>
              <a:t>時間</a:t>
            </a:r>
          </a:p>
        </p:txBody>
      </p:sp>
      <p:sp>
        <p:nvSpPr>
          <p:cNvPr id="36" name="テキスト ボックス 35"/>
          <p:cNvSpPr txBox="1"/>
          <p:nvPr/>
        </p:nvSpPr>
        <p:spPr>
          <a:xfrm>
            <a:off x="2427399" y="3982868"/>
            <a:ext cx="2288138" cy="438582"/>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受け入れ</a:t>
            </a:r>
            <a:r>
              <a:rPr kumimoji="1" lang="en-US" altLang="ja-JP" sz="1200" dirty="0">
                <a:latin typeface="Meiryo UI" panose="020B0604030504040204" pitchFamily="50" charset="-128"/>
                <a:ea typeface="Meiryo UI" panose="020B0604030504040204" pitchFamily="50" charset="-128"/>
              </a:rPr>
              <a:t>80</a:t>
            </a:r>
            <a:r>
              <a:rPr kumimoji="1" lang="ja-JP" altLang="en-US" sz="1200" dirty="0">
                <a:latin typeface="Meiryo UI" panose="020B0604030504040204" pitchFamily="50" charset="-128"/>
                <a:ea typeface="Meiryo UI" panose="020B0604030504040204" pitchFamily="50" charset="-128"/>
              </a:rPr>
              <a:t>名まで同時に可能</a:t>
            </a:r>
          </a:p>
          <a:p>
            <a:r>
              <a:rPr kumimoji="1" lang="en-US" altLang="ja-JP" sz="1050" dirty="0">
                <a:latin typeface="Meiryo UI" panose="020B0604030504040204" pitchFamily="50" charset="-128"/>
                <a:ea typeface="Meiryo UI" panose="020B0604030504040204" pitchFamily="50" charset="-128"/>
              </a:rPr>
              <a:t>※1</a:t>
            </a:r>
            <a:r>
              <a:rPr kumimoji="1" lang="ja-JP" altLang="en-US" sz="1050" dirty="0">
                <a:latin typeface="Meiryo UI" panose="020B0604030504040204" pitchFamily="50" charset="-128"/>
                <a:ea typeface="Meiryo UI" panose="020B0604030504040204" pitchFamily="50" charset="-128"/>
              </a:rPr>
              <a:t>回</a:t>
            </a:r>
            <a:r>
              <a:rPr kumimoji="1" lang="en-US" altLang="ja-JP" sz="1050" dirty="0">
                <a:latin typeface="Meiryo UI" panose="020B0604030504040204" pitchFamily="50" charset="-128"/>
                <a:ea typeface="Meiryo UI" panose="020B0604030504040204" pitchFamily="50" charset="-128"/>
              </a:rPr>
              <a:t>40</a:t>
            </a:r>
            <a:r>
              <a:rPr kumimoji="1" lang="ja-JP" altLang="en-US" sz="1050" dirty="0">
                <a:latin typeface="Meiryo UI" panose="020B0604030504040204" pitchFamily="50" charset="-128"/>
                <a:ea typeface="Meiryo UI" panose="020B0604030504040204" pitchFamily="50" charset="-128"/>
              </a:rPr>
              <a:t>名の入れ替え制</a:t>
            </a:r>
          </a:p>
        </p:txBody>
      </p:sp>
      <p:sp>
        <p:nvSpPr>
          <p:cNvPr id="37" name="四角形: 角を丸くする 36"/>
          <p:cNvSpPr/>
          <p:nvPr/>
        </p:nvSpPr>
        <p:spPr>
          <a:xfrm>
            <a:off x="495575" y="4560586"/>
            <a:ext cx="575953" cy="1769424"/>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latin typeface="Meiryo UI" panose="020B0604030504040204" pitchFamily="50" charset="-128"/>
                <a:ea typeface="Meiryo UI" panose="020B0604030504040204" pitchFamily="50" charset="-128"/>
              </a:rPr>
              <a:t>宇和島城</a:t>
            </a:r>
          </a:p>
        </p:txBody>
      </p:sp>
      <p:sp>
        <p:nvSpPr>
          <p:cNvPr id="38" name="四角形: 角を丸くする 37"/>
          <p:cNvSpPr/>
          <p:nvPr/>
        </p:nvSpPr>
        <p:spPr>
          <a:xfrm>
            <a:off x="1919611" y="4554377"/>
            <a:ext cx="575953" cy="1769424"/>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latin typeface="Meiryo UI" panose="020B0604030504040204" pitchFamily="50" charset="-128"/>
                <a:ea typeface="Meiryo UI" panose="020B0604030504040204" pitchFamily="50" charset="-128"/>
              </a:rPr>
              <a:t>宇和島鯛めし</a:t>
            </a:r>
            <a:endParaRPr kumimoji="1" lang="en-US" altLang="ja-JP" dirty="0">
              <a:latin typeface="Meiryo UI" panose="020B0604030504040204" pitchFamily="50" charset="-128"/>
              <a:ea typeface="Meiryo UI" panose="020B0604030504040204" pitchFamily="50" charset="-128"/>
            </a:endParaRPr>
          </a:p>
          <a:p>
            <a:pPr algn="ctr"/>
            <a:r>
              <a:rPr kumimoji="1" lang="ja-JP" altLang="en-US" dirty="0">
                <a:latin typeface="Meiryo UI" panose="020B0604030504040204" pitchFamily="50" charset="-128"/>
                <a:ea typeface="Meiryo UI" panose="020B0604030504040204" pitchFamily="50" charset="-128"/>
              </a:rPr>
              <a:t>（昼食）</a:t>
            </a:r>
          </a:p>
        </p:txBody>
      </p:sp>
      <p:sp>
        <p:nvSpPr>
          <p:cNvPr id="39" name="四角形: 角を丸くする 38"/>
          <p:cNvSpPr/>
          <p:nvPr/>
        </p:nvSpPr>
        <p:spPr>
          <a:xfrm>
            <a:off x="3344551" y="4560586"/>
            <a:ext cx="575953" cy="1769424"/>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latin typeface="Meiryo UI" panose="020B0604030504040204" pitchFamily="50" charset="-128"/>
                <a:ea typeface="Meiryo UI" panose="020B0604030504040204" pitchFamily="50" charset="-128"/>
              </a:rPr>
              <a:t>宇和島市立</a:t>
            </a:r>
            <a:endParaRPr kumimoji="1" lang="en-US" altLang="ja-JP" dirty="0">
              <a:latin typeface="Meiryo UI" panose="020B0604030504040204" pitchFamily="50" charset="-128"/>
              <a:ea typeface="Meiryo UI" panose="020B0604030504040204" pitchFamily="50" charset="-128"/>
            </a:endParaRPr>
          </a:p>
          <a:p>
            <a:pPr algn="ctr"/>
            <a:r>
              <a:rPr kumimoji="1" lang="ja-JP" altLang="en-US" dirty="0">
                <a:latin typeface="Meiryo UI" panose="020B0604030504040204" pitchFamily="50" charset="-128"/>
                <a:ea typeface="Meiryo UI" panose="020B0604030504040204" pitchFamily="50" charset="-128"/>
              </a:rPr>
              <a:t>伊達博物館</a:t>
            </a:r>
          </a:p>
        </p:txBody>
      </p:sp>
      <p:sp>
        <p:nvSpPr>
          <p:cNvPr id="40" name="四角形: 角を丸くする 39"/>
          <p:cNvSpPr/>
          <p:nvPr/>
        </p:nvSpPr>
        <p:spPr>
          <a:xfrm>
            <a:off x="6193527" y="4560586"/>
            <a:ext cx="575953" cy="1769424"/>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latin typeface="Meiryo UI" panose="020B0604030504040204" pitchFamily="50" charset="-128"/>
                <a:ea typeface="Meiryo UI" panose="020B0604030504040204" pitchFamily="50" charset="-128"/>
              </a:rPr>
              <a:t>和霊神社</a:t>
            </a:r>
          </a:p>
        </p:txBody>
      </p:sp>
      <p:sp>
        <p:nvSpPr>
          <p:cNvPr id="41" name="四角形: 角を丸くする 40"/>
          <p:cNvSpPr/>
          <p:nvPr/>
        </p:nvSpPr>
        <p:spPr>
          <a:xfrm>
            <a:off x="4769491" y="4549571"/>
            <a:ext cx="575953" cy="1769424"/>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latin typeface="Meiryo UI" panose="020B0604030504040204" pitchFamily="50" charset="-128"/>
                <a:ea typeface="Meiryo UI" panose="020B0604030504040204" pitchFamily="50" charset="-128"/>
              </a:rPr>
              <a:t>天赦園</a:t>
            </a:r>
          </a:p>
        </p:txBody>
      </p:sp>
      <p:sp>
        <p:nvSpPr>
          <p:cNvPr id="42" name="四角形: 角を丸くする 41"/>
          <p:cNvSpPr/>
          <p:nvPr/>
        </p:nvSpPr>
        <p:spPr>
          <a:xfrm>
            <a:off x="7617563" y="4549571"/>
            <a:ext cx="575953" cy="1769424"/>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latin typeface="Meiryo UI" panose="020B0604030504040204" pitchFamily="50" charset="-128"/>
                <a:ea typeface="Meiryo UI" panose="020B0604030504040204" pitchFamily="50" charset="-128"/>
              </a:rPr>
              <a:t>真珠の加工体験</a:t>
            </a:r>
          </a:p>
        </p:txBody>
      </p:sp>
      <p:sp>
        <p:nvSpPr>
          <p:cNvPr id="43" name="四角形: 角を丸くする 42"/>
          <p:cNvSpPr/>
          <p:nvPr/>
        </p:nvSpPr>
        <p:spPr>
          <a:xfrm>
            <a:off x="9023478" y="4538456"/>
            <a:ext cx="575953" cy="1769424"/>
          </a:xfrm>
          <a:prstGeom prst="roundRect">
            <a:avLst/>
          </a:prstGeom>
          <a:solidFill>
            <a:srgbClr val="FFCC00"/>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solidFill>
                  <a:schemeClr val="tx1">
                    <a:lumMod val="95000"/>
                    <a:lumOff val="5000"/>
                  </a:schemeClr>
                </a:solidFill>
                <a:latin typeface="Meiryo UI" panose="020B0604030504040204" pitchFamily="50" charset="-128"/>
                <a:ea typeface="Meiryo UI" panose="020B0604030504040204" pitchFamily="50" charset="-128"/>
              </a:rPr>
              <a:t>ホテル着</a:t>
            </a:r>
          </a:p>
        </p:txBody>
      </p:sp>
      <p:sp>
        <p:nvSpPr>
          <p:cNvPr id="44" name="正方形/長方形 43"/>
          <p:cNvSpPr/>
          <p:nvPr/>
        </p:nvSpPr>
        <p:spPr>
          <a:xfrm rot="5400000">
            <a:off x="7145197" y="1993440"/>
            <a:ext cx="3060500" cy="191623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吹き出し: 角を丸めた四角形 45"/>
          <p:cNvSpPr/>
          <p:nvPr/>
        </p:nvSpPr>
        <p:spPr>
          <a:xfrm>
            <a:off x="4842860" y="2990422"/>
            <a:ext cx="2701333" cy="1388619"/>
          </a:xfrm>
          <a:prstGeom prst="wedgeRoundRectCallout">
            <a:avLst>
              <a:gd name="adj1" fmla="val 55139"/>
              <a:gd name="adj2" fmla="val -42116"/>
              <a:gd name="adj3" fmla="val 1666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latin typeface="Meiryo UI" panose="020B0604030504040204" pitchFamily="50" charset="-128"/>
                <a:ea typeface="Meiryo UI" panose="020B0604030504040204" pitchFamily="50" charset="-128"/>
              </a:rPr>
              <a:t>宇和島鯛めし</a:t>
            </a:r>
          </a:p>
          <a:p>
            <a:r>
              <a:rPr kumimoji="1" lang="ja-JP" altLang="en-US" sz="1200" dirty="0">
                <a:latin typeface="Meiryo UI" panose="020B0604030504040204" pitchFamily="50" charset="-128"/>
                <a:ea typeface="Meiryo UI" panose="020B0604030504040204" pitchFamily="50" charset="-128"/>
              </a:rPr>
              <a:t>これぞ愛媛の漁師飯！</a:t>
            </a:r>
          </a:p>
          <a:p>
            <a:r>
              <a:rPr kumimoji="1" lang="ja-JP" altLang="en-US" sz="1050" dirty="0">
                <a:latin typeface="Meiryo UI" panose="020B0604030504040204" pitchFamily="50" charset="-128"/>
                <a:ea typeface="Meiryo UI" panose="020B0604030504040204" pitchFamily="50" charset="-128"/>
              </a:rPr>
              <a:t>日振島（ひぶりじま）を根拠地にしていた</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伊予水軍がよく口にしていたといわれる鯛めし。宇和海でとれた新鮮な鯛の刺身を醤油や</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生卵、だし汁等を合わせたタレと混ぜ合わせ、ご飯にかけて食べます。</a:t>
            </a:r>
          </a:p>
        </p:txBody>
      </p:sp>
      <p:sp>
        <p:nvSpPr>
          <p:cNvPr id="47" name="テキスト ボックス 46"/>
          <p:cNvSpPr txBox="1"/>
          <p:nvPr/>
        </p:nvSpPr>
        <p:spPr>
          <a:xfrm>
            <a:off x="7650051" y="1470055"/>
            <a:ext cx="2028227" cy="338554"/>
          </a:xfrm>
          <a:prstGeom prst="rect">
            <a:avLst/>
          </a:prstGeom>
          <a:noFill/>
        </p:spPr>
        <p:txBody>
          <a:bodyPr wrap="square" rtlCol="0">
            <a:spAutoFit/>
          </a:bodyPr>
          <a:lstStyle/>
          <a:p>
            <a:pPr algn="ctr"/>
            <a:r>
              <a:rPr kumimoji="1" lang="ja-JP" altLang="en-US" sz="1600" dirty="0">
                <a:solidFill>
                  <a:schemeClr val="bg1"/>
                </a:solidFill>
                <a:latin typeface="Meiryo UI" panose="020B0604030504040204" pitchFamily="50" charset="-128"/>
                <a:ea typeface="Meiryo UI" panose="020B0604030504040204" pitchFamily="50" charset="-128"/>
              </a:rPr>
              <a:t>ご当地料理で昼食</a:t>
            </a:r>
          </a:p>
        </p:txBody>
      </p:sp>
      <p:sp>
        <p:nvSpPr>
          <p:cNvPr id="48" name="矢印: 右 47"/>
          <p:cNvSpPr/>
          <p:nvPr/>
        </p:nvSpPr>
        <p:spPr>
          <a:xfrm>
            <a:off x="1093621" y="5173417"/>
            <a:ext cx="788437" cy="368215"/>
          </a:xfrm>
          <a:prstGeom prst="rightArrow">
            <a:avLst/>
          </a:prstGeom>
          <a:gradFill flip="none" rotWithShape="1">
            <a:gsLst>
              <a:gs pos="37000">
                <a:schemeClr val="accent6">
                  <a:lumMod val="75000"/>
                </a:schemeClr>
              </a:gs>
              <a:gs pos="0">
                <a:schemeClr val="accent1">
                  <a:lumMod val="5000"/>
                  <a:lumOff val="95000"/>
                </a:schemeClr>
              </a:gs>
              <a:gs pos="56000">
                <a:schemeClr val="accent6">
                  <a:lumMod val="75000"/>
                </a:schemeClr>
              </a:gs>
              <a:gs pos="83000">
                <a:schemeClr val="accent6">
                  <a:lumMod val="75000"/>
                </a:schemeClr>
              </a:gs>
              <a:gs pos="100000">
                <a:schemeClr val="accent6">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矢印: 右 48"/>
          <p:cNvSpPr/>
          <p:nvPr/>
        </p:nvSpPr>
        <p:spPr>
          <a:xfrm>
            <a:off x="2529570" y="5166847"/>
            <a:ext cx="788437" cy="368215"/>
          </a:xfrm>
          <a:prstGeom prst="rightArrow">
            <a:avLst/>
          </a:prstGeom>
          <a:gradFill flip="none" rotWithShape="1">
            <a:gsLst>
              <a:gs pos="37000">
                <a:schemeClr val="accent6">
                  <a:lumMod val="75000"/>
                </a:schemeClr>
              </a:gs>
              <a:gs pos="0">
                <a:schemeClr val="accent1">
                  <a:lumMod val="5000"/>
                  <a:lumOff val="95000"/>
                </a:schemeClr>
              </a:gs>
              <a:gs pos="56000">
                <a:schemeClr val="accent6">
                  <a:lumMod val="75000"/>
                </a:schemeClr>
              </a:gs>
              <a:gs pos="83000">
                <a:schemeClr val="accent6">
                  <a:lumMod val="75000"/>
                </a:schemeClr>
              </a:gs>
              <a:gs pos="100000">
                <a:schemeClr val="accent6">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矢印: 右 49"/>
          <p:cNvSpPr/>
          <p:nvPr/>
        </p:nvSpPr>
        <p:spPr>
          <a:xfrm>
            <a:off x="5410988" y="5166846"/>
            <a:ext cx="788437" cy="368215"/>
          </a:xfrm>
          <a:prstGeom prst="rightArrow">
            <a:avLst/>
          </a:prstGeom>
          <a:gradFill flip="none" rotWithShape="1">
            <a:gsLst>
              <a:gs pos="37000">
                <a:schemeClr val="accent6">
                  <a:lumMod val="75000"/>
                </a:schemeClr>
              </a:gs>
              <a:gs pos="0">
                <a:schemeClr val="accent1">
                  <a:lumMod val="5000"/>
                  <a:lumOff val="95000"/>
                </a:schemeClr>
              </a:gs>
              <a:gs pos="56000">
                <a:schemeClr val="accent6">
                  <a:lumMod val="75000"/>
                </a:schemeClr>
              </a:gs>
              <a:gs pos="83000">
                <a:schemeClr val="accent6">
                  <a:lumMod val="75000"/>
                </a:schemeClr>
              </a:gs>
              <a:gs pos="100000">
                <a:schemeClr val="accent6">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矢印: 右 50"/>
          <p:cNvSpPr/>
          <p:nvPr/>
        </p:nvSpPr>
        <p:spPr>
          <a:xfrm>
            <a:off x="3929158" y="5166847"/>
            <a:ext cx="788437" cy="368215"/>
          </a:xfrm>
          <a:prstGeom prst="rightArrow">
            <a:avLst/>
          </a:prstGeom>
          <a:gradFill flip="none" rotWithShape="1">
            <a:gsLst>
              <a:gs pos="37000">
                <a:schemeClr val="accent6">
                  <a:lumMod val="75000"/>
                </a:schemeClr>
              </a:gs>
              <a:gs pos="0">
                <a:schemeClr val="accent1">
                  <a:lumMod val="5000"/>
                  <a:lumOff val="95000"/>
                </a:schemeClr>
              </a:gs>
              <a:gs pos="56000">
                <a:schemeClr val="accent6">
                  <a:lumMod val="75000"/>
                </a:schemeClr>
              </a:gs>
              <a:gs pos="83000">
                <a:schemeClr val="accent6">
                  <a:lumMod val="75000"/>
                </a:schemeClr>
              </a:gs>
              <a:gs pos="100000">
                <a:schemeClr val="accent6">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矢印: 右 51"/>
          <p:cNvSpPr/>
          <p:nvPr/>
        </p:nvSpPr>
        <p:spPr>
          <a:xfrm>
            <a:off x="6822398" y="5173416"/>
            <a:ext cx="788437" cy="368215"/>
          </a:xfrm>
          <a:prstGeom prst="rightArrow">
            <a:avLst/>
          </a:prstGeom>
          <a:gradFill flip="none" rotWithShape="1">
            <a:gsLst>
              <a:gs pos="37000">
                <a:schemeClr val="accent6">
                  <a:lumMod val="75000"/>
                </a:schemeClr>
              </a:gs>
              <a:gs pos="0">
                <a:schemeClr val="accent1">
                  <a:lumMod val="5000"/>
                  <a:lumOff val="95000"/>
                </a:schemeClr>
              </a:gs>
              <a:gs pos="56000">
                <a:schemeClr val="accent6">
                  <a:lumMod val="75000"/>
                </a:schemeClr>
              </a:gs>
              <a:gs pos="83000">
                <a:schemeClr val="accent6">
                  <a:lumMod val="75000"/>
                </a:schemeClr>
              </a:gs>
              <a:gs pos="100000">
                <a:schemeClr val="accent6">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矢印: 右 52"/>
          <p:cNvSpPr/>
          <p:nvPr/>
        </p:nvSpPr>
        <p:spPr>
          <a:xfrm>
            <a:off x="8219141" y="5173416"/>
            <a:ext cx="788437" cy="368215"/>
          </a:xfrm>
          <a:prstGeom prst="rightArrow">
            <a:avLst/>
          </a:prstGeom>
          <a:gradFill flip="none" rotWithShape="1">
            <a:gsLst>
              <a:gs pos="37000">
                <a:schemeClr val="accent6">
                  <a:lumMod val="75000"/>
                </a:schemeClr>
              </a:gs>
              <a:gs pos="0">
                <a:schemeClr val="accent1">
                  <a:lumMod val="5000"/>
                  <a:lumOff val="95000"/>
                </a:schemeClr>
              </a:gs>
              <a:gs pos="56000">
                <a:schemeClr val="accent6">
                  <a:lumMod val="75000"/>
                </a:schemeClr>
              </a:gs>
              <a:gs pos="83000">
                <a:schemeClr val="accent6">
                  <a:lumMod val="75000"/>
                </a:schemeClr>
              </a:gs>
              <a:gs pos="100000">
                <a:schemeClr val="accent6">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1046187" y="5535061"/>
            <a:ext cx="791456"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約</a:t>
            </a:r>
            <a:r>
              <a:rPr kumimoji="1" lang="en-US" altLang="ja-JP" sz="1400" dirty="0">
                <a:latin typeface="Meiryo UI" panose="020B0604030504040204" pitchFamily="50" charset="-128"/>
                <a:ea typeface="Meiryo UI" panose="020B0604030504040204" pitchFamily="50" charset="-128"/>
              </a:rPr>
              <a:t>60</a:t>
            </a:r>
            <a:r>
              <a:rPr kumimoji="1" lang="ja-JP" altLang="en-US" sz="1400" dirty="0">
                <a:latin typeface="Meiryo UI" panose="020B0604030504040204" pitchFamily="50" charset="-128"/>
                <a:ea typeface="Meiryo UI" panose="020B0604030504040204" pitchFamily="50" charset="-128"/>
              </a:rPr>
              <a:t>分</a:t>
            </a:r>
          </a:p>
        </p:txBody>
      </p:sp>
      <p:sp>
        <p:nvSpPr>
          <p:cNvPr id="55" name="テキスト ボックス 54"/>
          <p:cNvSpPr txBox="1"/>
          <p:nvPr/>
        </p:nvSpPr>
        <p:spPr>
          <a:xfrm>
            <a:off x="2459546" y="5535035"/>
            <a:ext cx="791456"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約</a:t>
            </a:r>
            <a:r>
              <a:rPr kumimoji="1" lang="en-US" altLang="ja-JP" sz="1400" dirty="0">
                <a:latin typeface="Meiryo UI" panose="020B0604030504040204" pitchFamily="50" charset="-128"/>
                <a:ea typeface="Meiryo UI" panose="020B0604030504040204" pitchFamily="50" charset="-128"/>
              </a:rPr>
              <a:t>60</a:t>
            </a:r>
            <a:r>
              <a:rPr kumimoji="1" lang="ja-JP" altLang="en-US" sz="1400" dirty="0">
                <a:latin typeface="Meiryo UI" panose="020B0604030504040204" pitchFamily="50" charset="-128"/>
                <a:ea typeface="Meiryo UI" panose="020B0604030504040204" pitchFamily="50" charset="-128"/>
              </a:rPr>
              <a:t>分</a:t>
            </a:r>
          </a:p>
        </p:txBody>
      </p:sp>
      <p:sp>
        <p:nvSpPr>
          <p:cNvPr id="56" name="テキスト ボックス 55"/>
          <p:cNvSpPr txBox="1"/>
          <p:nvPr/>
        </p:nvSpPr>
        <p:spPr>
          <a:xfrm>
            <a:off x="3920504" y="5535034"/>
            <a:ext cx="791456"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約</a:t>
            </a:r>
            <a:r>
              <a:rPr kumimoji="1" lang="en-US" altLang="ja-JP" sz="1400" dirty="0">
                <a:latin typeface="Meiryo UI" panose="020B0604030504040204" pitchFamily="50" charset="-128"/>
                <a:ea typeface="Meiryo UI" panose="020B0604030504040204" pitchFamily="50" charset="-128"/>
              </a:rPr>
              <a:t>60</a:t>
            </a:r>
            <a:r>
              <a:rPr kumimoji="1" lang="ja-JP" altLang="en-US" sz="1400" dirty="0">
                <a:latin typeface="Meiryo UI" panose="020B0604030504040204" pitchFamily="50" charset="-128"/>
                <a:ea typeface="Meiryo UI" panose="020B0604030504040204" pitchFamily="50" charset="-128"/>
              </a:rPr>
              <a:t>分</a:t>
            </a:r>
          </a:p>
        </p:txBody>
      </p:sp>
      <p:sp>
        <p:nvSpPr>
          <p:cNvPr id="57" name="テキスト ボックス 56"/>
          <p:cNvSpPr txBox="1"/>
          <p:nvPr/>
        </p:nvSpPr>
        <p:spPr>
          <a:xfrm>
            <a:off x="5294670" y="5529935"/>
            <a:ext cx="791456"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約</a:t>
            </a:r>
            <a:r>
              <a:rPr kumimoji="1" lang="en-US" altLang="ja-JP" sz="1400" dirty="0">
                <a:latin typeface="Meiryo UI" panose="020B0604030504040204" pitchFamily="50" charset="-128"/>
                <a:ea typeface="Meiryo UI" panose="020B0604030504040204" pitchFamily="50" charset="-128"/>
              </a:rPr>
              <a:t>30</a:t>
            </a:r>
            <a:r>
              <a:rPr kumimoji="1" lang="ja-JP" altLang="en-US" sz="1400" dirty="0">
                <a:latin typeface="Meiryo UI" panose="020B0604030504040204" pitchFamily="50" charset="-128"/>
                <a:ea typeface="Meiryo UI" panose="020B0604030504040204" pitchFamily="50" charset="-128"/>
              </a:rPr>
              <a:t>分</a:t>
            </a:r>
          </a:p>
        </p:txBody>
      </p:sp>
      <p:sp>
        <p:nvSpPr>
          <p:cNvPr id="58" name="テキスト ボックス 57"/>
          <p:cNvSpPr txBox="1"/>
          <p:nvPr/>
        </p:nvSpPr>
        <p:spPr>
          <a:xfrm>
            <a:off x="6720969" y="5529934"/>
            <a:ext cx="791456"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約</a:t>
            </a:r>
            <a:r>
              <a:rPr kumimoji="1" lang="en-US" altLang="ja-JP" sz="1400" dirty="0">
                <a:latin typeface="Meiryo UI" panose="020B0604030504040204" pitchFamily="50" charset="-128"/>
                <a:ea typeface="Meiryo UI" panose="020B0604030504040204" pitchFamily="50" charset="-128"/>
              </a:rPr>
              <a:t>30</a:t>
            </a:r>
            <a:r>
              <a:rPr kumimoji="1" lang="ja-JP" altLang="en-US" sz="1400" dirty="0">
                <a:latin typeface="Meiryo UI" panose="020B0604030504040204" pitchFamily="50" charset="-128"/>
                <a:ea typeface="Meiryo UI" panose="020B0604030504040204" pitchFamily="50" charset="-128"/>
              </a:rPr>
              <a:t>分</a:t>
            </a:r>
          </a:p>
        </p:txBody>
      </p:sp>
      <p:sp>
        <p:nvSpPr>
          <p:cNvPr id="59" name="テキスト ボックス 58"/>
          <p:cNvSpPr txBox="1"/>
          <p:nvPr/>
        </p:nvSpPr>
        <p:spPr>
          <a:xfrm>
            <a:off x="8168459" y="5529933"/>
            <a:ext cx="791456"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約</a:t>
            </a:r>
            <a:r>
              <a:rPr kumimoji="1" lang="en-US" altLang="ja-JP" sz="1400" dirty="0">
                <a:latin typeface="Meiryo UI" panose="020B0604030504040204" pitchFamily="50" charset="-128"/>
                <a:ea typeface="Meiryo UI" panose="020B0604030504040204" pitchFamily="50" charset="-128"/>
              </a:rPr>
              <a:t>60</a:t>
            </a:r>
            <a:r>
              <a:rPr kumimoji="1" lang="ja-JP" altLang="en-US" sz="1400" dirty="0">
                <a:latin typeface="Meiryo UI" panose="020B0604030504040204" pitchFamily="50" charset="-128"/>
                <a:ea typeface="Meiryo UI" panose="020B0604030504040204" pitchFamily="50" charset="-128"/>
              </a:rPr>
              <a:t>分</a:t>
            </a:r>
          </a:p>
        </p:txBody>
      </p:sp>
      <p:cxnSp>
        <p:nvCxnSpPr>
          <p:cNvPr id="61" name="直線コネクタ 60"/>
          <p:cNvCxnSpPr/>
          <p:nvPr/>
        </p:nvCxnSpPr>
        <p:spPr>
          <a:xfrm>
            <a:off x="568618" y="668923"/>
            <a:ext cx="7148712" cy="0"/>
          </a:xfrm>
          <a:prstGeom prst="line">
            <a:avLst/>
          </a:prstGeom>
          <a:ln w="50800" cmpd="dbl">
            <a:solidFill>
              <a:srgbClr val="FF9933"/>
            </a:solidFill>
          </a:ln>
        </p:spPr>
        <p:style>
          <a:lnRef idx="1">
            <a:schemeClr val="accent1"/>
          </a:lnRef>
          <a:fillRef idx="0">
            <a:schemeClr val="accent1"/>
          </a:fillRef>
          <a:effectRef idx="0">
            <a:schemeClr val="accent1"/>
          </a:effectRef>
          <a:fontRef idx="minor">
            <a:schemeClr val="tx1"/>
          </a:fontRef>
        </p:style>
      </p:cxnSp>
      <p:sp>
        <p:nvSpPr>
          <p:cNvPr id="6" name="スクロール: 横 5"/>
          <p:cNvSpPr/>
          <p:nvPr/>
        </p:nvSpPr>
        <p:spPr>
          <a:xfrm rot="21312429">
            <a:off x="352859" y="634877"/>
            <a:ext cx="3127380" cy="515746"/>
          </a:xfrm>
          <a:prstGeom prst="horizontalScroll">
            <a:avLst/>
          </a:prstGeom>
          <a:solidFill>
            <a:schemeClr val="accent6">
              <a:lumMod val="75000"/>
            </a:schemeClr>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UI" panose="020B0604030504040204" pitchFamily="50" charset="-128"/>
                <a:ea typeface="Meiryo UI" panose="020B0604030504040204" pitchFamily="50" charset="-128"/>
              </a:rPr>
              <a:t>歴史・ものづくり体験</a:t>
            </a: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8325" y="1833225"/>
            <a:ext cx="1700775" cy="2560718"/>
          </a:xfrm>
          <a:prstGeom prst="rect">
            <a:avLst/>
          </a:prstGeom>
        </p:spPr>
      </p:pic>
      <p:pic>
        <p:nvPicPr>
          <p:cNvPr id="16" name="図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544" y="884233"/>
            <a:ext cx="2844924" cy="189661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39938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四角形: 角を丸くする 3"/>
          <p:cNvSpPr/>
          <p:nvPr/>
        </p:nvSpPr>
        <p:spPr>
          <a:xfrm>
            <a:off x="139302" y="162723"/>
            <a:ext cx="9627394" cy="6557089"/>
          </a:xfrm>
          <a:prstGeom prst="roundRect">
            <a:avLst>
              <a:gd name="adj" fmla="val 1080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ja-JP" altLang="en-US" sz="1463"/>
          </a:p>
        </p:txBody>
      </p:sp>
      <p:sp>
        <p:nvSpPr>
          <p:cNvPr id="5" name="テキスト ボックス 4"/>
          <p:cNvSpPr txBox="1"/>
          <p:nvPr/>
        </p:nvSpPr>
        <p:spPr>
          <a:xfrm>
            <a:off x="560032" y="154606"/>
            <a:ext cx="8966242" cy="461665"/>
          </a:xfrm>
          <a:prstGeom prst="rect">
            <a:avLst/>
          </a:prstGeom>
          <a:noFill/>
        </p:spPr>
        <p:txBody>
          <a:bodyPr wrap="square" rtlCol="0">
            <a:spAutoFit/>
          </a:bodyPr>
          <a:lstStyle/>
          <a:p>
            <a:r>
              <a:rPr kumimoji="1" lang="ja-JP" altLang="en-US" sz="2400" dirty="0">
                <a:solidFill>
                  <a:srgbClr val="FF9933"/>
                </a:solidFill>
                <a:uFill>
                  <a:solidFill>
                    <a:srgbClr val="FF9933"/>
                  </a:solidFill>
                </a:uFill>
                <a:latin typeface="Meiryo UI" panose="020B0604030504040204" pitchFamily="50" charset="-128"/>
                <a:ea typeface="Meiryo UI" panose="020B0604030504040204" pitchFamily="50" charset="-128"/>
              </a:rPr>
              <a:t>①宇和島市</a:t>
            </a:r>
            <a:endParaRPr kumimoji="1" lang="en-US" altLang="ja-JP" sz="2400" dirty="0">
              <a:solidFill>
                <a:srgbClr val="FF9933"/>
              </a:solidFill>
              <a:uFill>
                <a:solidFill>
                  <a:srgbClr val="FF9933"/>
                </a:solidFill>
              </a:uFill>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328067" y="2416962"/>
            <a:ext cx="904321" cy="307777"/>
          </a:xfrm>
          <a:prstGeom prst="rect">
            <a:avLst/>
          </a:prstGeom>
          <a:noFill/>
        </p:spPr>
        <p:txBody>
          <a:bodyPr wrap="square" rtlCol="0">
            <a:spAutoFit/>
          </a:bodyPr>
          <a:lstStyle/>
          <a:p>
            <a:r>
              <a:rPr kumimoji="1" lang="ja-JP" altLang="en-US" sz="1400" b="1" dirty="0">
                <a:solidFill>
                  <a:schemeClr val="accent6">
                    <a:lumMod val="75000"/>
                  </a:schemeClr>
                </a:solidFill>
                <a:uFill>
                  <a:solidFill>
                    <a:srgbClr val="FF9933"/>
                  </a:solidFill>
                </a:uFill>
                <a:latin typeface="Meiryo UI" panose="020B0604030504040204" pitchFamily="50" charset="-128"/>
                <a:ea typeface="Meiryo UI" panose="020B0604030504040204" pitchFamily="50" charset="-128"/>
              </a:rPr>
              <a:t>宇和島城</a:t>
            </a:r>
            <a:endParaRPr kumimoji="1" lang="en-US" altLang="ja-JP" sz="1400" b="1" dirty="0">
              <a:solidFill>
                <a:schemeClr val="accent6">
                  <a:lumMod val="75000"/>
                </a:schemeClr>
              </a:solidFill>
              <a:uFill>
                <a:solidFill>
                  <a:srgbClr val="FF9933"/>
                </a:solidFill>
              </a:uFill>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352640" y="2605806"/>
            <a:ext cx="2990238" cy="1384995"/>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現存天守</a:t>
            </a:r>
            <a:r>
              <a:rPr kumimoji="1" lang="en-US" altLang="ja-JP" sz="1200" b="1" dirty="0">
                <a:latin typeface="Meiryo UI" panose="020B0604030504040204" pitchFamily="50" charset="-128"/>
                <a:ea typeface="Meiryo UI" panose="020B0604030504040204" pitchFamily="50" charset="-128"/>
              </a:rPr>
              <a:t>12</a:t>
            </a:r>
            <a:r>
              <a:rPr kumimoji="1" lang="ja-JP" altLang="en-US" sz="1200" b="1" dirty="0">
                <a:latin typeface="Meiryo UI" panose="020B0604030504040204" pitchFamily="50" charset="-128"/>
                <a:ea typeface="Meiryo UI" panose="020B0604030504040204" pitchFamily="50" charset="-128"/>
              </a:rPr>
              <a:t>城のひとつ</a:t>
            </a:r>
          </a:p>
          <a:p>
            <a:r>
              <a:rPr kumimoji="1" lang="ja-JP" altLang="en-US" sz="1200" dirty="0">
                <a:latin typeface="Meiryo UI" panose="020B0604030504040204" pitchFamily="50" charset="-128"/>
                <a:ea typeface="Meiryo UI" panose="020B0604030504040204" pitchFamily="50" charset="-128"/>
              </a:rPr>
              <a:t>「築城の名手」として知られる藤堂高虎が慶長６年（</a:t>
            </a:r>
            <a:r>
              <a:rPr kumimoji="1" lang="en-US" altLang="ja-JP" sz="1200" dirty="0">
                <a:latin typeface="Meiryo UI" panose="020B0604030504040204" pitchFamily="50" charset="-128"/>
                <a:ea typeface="Meiryo UI" panose="020B0604030504040204" pitchFamily="50" charset="-128"/>
              </a:rPr>
              <a:t>1601</a:t>
            </a:r>
            <a:r>
              <a:rPr kumimoji="1" lang="ja-JP" altLang="en-US" sz="1200" dirty="0">
                <a:latin typeface="Meiryo UI" panose="020B0604030504040204" pitchFamily="50" charset="-128"/>
                <a:ea typeface="Meiryo UI" panose="020B0604030504040204" pitchFamily="50" charset="-128"/>
              </a:rPr>
              <a:t>）に築城。その後、宇和島藩伊達家の居城となりました。</a:t>
            </a:r>
            <a:r>
              <a:rPr kumimoji="1" lang="en-US" altLang="ja-JP" sz="1200" dirty="0">
                <a:latin typeface="Meiryo UI" panose="020B0604030504040204" pitchFamily="50" charset="-128"/>
                <a:ea typeface="Meiryo UI" panose="020B0604030504040204" pitchFamily="50" charset="-128"/>
              </a:rPr>
              <a:t>3</a:t>
            </a:r>
            <a:r>
              <a:rPr kumimoji="1" lang="ja-JP" altLang="en-US" sz="1200" dirty="0">
                <a:latin typeface="Meiryo UI" panose="020B0604030504040204" pitchFamily="50" charset="-128"/>
                <a:ea typeface="Meiryo UI" panose="020B0604030504040204" pitchFamily="50" charset="-128"/>
              </a:rPr>
              <a:t>層</a:t>
            </a:r>
            <a:r>
              <a:rPr kumimoji="1" lang="en-US" altLang="ja-JP" sz="1200" dirty="0">
                <a:latin typeface="Meiryo UI" panose="020B0604030504040204" pitchFamily="50" charset="-128"/>
                <a:ea typeface="Meiryo UI" panose="020B0604030504040204" pitchFamily="50" charset="-128"/>
              </a:rPr>
              <a:t>3</a:t>
            </a:r>
            <a:r>
              <a:rPr kumimoji="1" lang="ja-JP" altLang="en-US" sz="1200" dirty="0">
                <a:latin typeface="Meiryo UI" panose="020B0604030504040204" pitchFamily="50" charset="-128"/>
                <a:ea typeface="Meiryo UI" panose="020B0604030504040204" pitchFamily="50" charset="-128"/>
              </a:rPr>
              <a:t>階総塗籠式（そうぬりごめしき）、層塔型（そうとうがた）の天守が現存し、御殿風の意匠や年代によって味わいが違う石垣など見どころ満載です。</a:t>
            </a:r>
            <a:endParaRPr kumimoji="1" lang="ja-JP" altLang="en-US" sz="1200" dirty="0">
              <a:latin typeface="HG丸ｺﾞｼｯｸM-PRO" panose="020F0600000000000000" pitchFamily="50" charset="-128"/>
              <a:ea typeface="HG丸ｺﾞｼｯｸM-PRO" panose="020F0600000000000000" pitchFamily="50" charset="-128"/>
            </a:endParaRPr>
          </a:p>
        </p:txBody>
      </p:sp>
      <p:cxnSp>
        <p:nvCxnSpPr>
          <p:cNvPr id="61" name="直線コネクタ 60"/>
          <p:cNvCxnSpPr>
            <a:cxnSpLocks/>
          </p:cNvCxnSpPr>
          <p:nvPr/>
        </p:nvCxnSpPr>
        <p:spPr>
          <a:xfrm>
            <a:off x="627234" y="610948"/>
            <a:ext cx="8975441" cy="36178"/>
          </a:xfrm>
          <a:prstGeom prst="line">
            <a:avLst/>
          </a:prstGeom>
          <a:ln w="50800" cmpd="dbl">
            <a:solidFill>
              <a:srgbClr val="FF9933"/>
            </a:solidFill>
          </a:ln>
        </p:spPr>
        <p:style>
          <a:lnRef idx="1">
            <a:schemeClr val="accent1"/>
          </a:lnRef>
          <a:fillRef idx="0">
            <a:schemeClr val="accent1"/>
          </a:fillRef>
          <a:effectRef idx="0">
            <a:schemeClr val="accent1"/>
          </a:effectRef>
          <a:fontRef idx="minor">
            <a:schemeClr val="tx1"/>
          </a:fontRef>
        </p:style>
      </p:cxnSp>
      <p:sp>
        <p:nvSpPr>
          <p:cNvPr id="60" name="テキスト ボックス 59"/>
          <p:cNvSpPr txBox="1"/>
          <p:nvPr/>
        </p:nvSpPr>
        <p:spPr>
          <a:xfrm>
            <a:off x="3251396" y="2261605"/>
            <a:ext cx="2131744" cy="307777"/>
          </a:xfrm>
          <a:prstGeom prst="rect">
            <a:avLst/>
          </a:prstGeom>
          <a:noFill/>
        </p:spPr>
        <p:txBody>
          <a:bodyPr wrap="square" rtlCol="0">
            <a:spAutoFit/>
          </a:bodyPr>
          <a:lstStyle/>
          <a:p>
            <a:r>
              <a:rPr kumimoji="1" lang="zh-TW" altLang="en-US" sz="1400" b="1" dirty="0">
                <a:solidFill>
                  <a:schemeClr val="accent6">
                    <a:lumMod val="75000"/>
                  </a:schemeClr>
                </a:solidFill>
                <a:uFill>
                  <a:solidFill>
                    <a:srgbClr val="FF9933"/>
                  </a:solidFill>
                </a:uFill>
                <a:latin typeface="Meiryo UI" panose="020B0604030504040204" pitchFamily="50" charset="-128"/>
                <a:ea typeface="Meiryo UI" panose="020B0604030504040204" pitchFamily="50" charset="-128"/>
              </a:rPr>
              <a:t>宇和島市立伊達博物館</a:t>
            </a:r>
            <a:endParaRPr kumimoji="1" lang="en-US" altLang="ja-JP" sz="1400" b="1" dirty="0">
              <a:solidFill>
                <a:schemeClr val="accent6">
                  <a:lumMod val="75000"/>
                </a:schemeClr>
              </a:solidFill>
              <a:uFill>
                <a:solidFill>
                  <a:srgbClr val="FF9933"/>
                </a:solidFill>
              </a:uFill>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3251396" y="2458817"/>
            <a:ext cx="2062748" cy="1200329"/>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歴代藩主ゆかりの史料を展示</a:t>
            </a:r>
          </a:p>
          <a:p>
            <a:r>
              <a:rPr kumimoji="1" lang="en-US" altLang="ja-JP" sz="1200" dirty="0">
                <a:latin typeface="Meiryo UI" panose="020B0604030504040204" pitchFamily="50" charset="-128"/>
                <a:ea typeface="Meiryo UI" panose="020B0604030504040204" pitchFamily="50" charset="-128"/>
              </a:rPr>
              <a:t>250</a:t>
            </a:r>
            <a:r>
              <a:rPr kumimoji="1" lang="ja-JP" altLang="en-US" sz="1200" dirty="0">
                <a:latin typeface="Meiryo UI" panose="020B0604030504040204" pitchFamily="50" charset="-128"/>
                <a:ea typeface="Meiryo UI" panose="020B0604030504040204" pitchFamily="50" charset="-128"/>
              </a:rPr>
              <a:t>余年治めた伊達家の貴重な古文書類や武具甲冑、</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婚礼調度品などを展示しています。なかでも国指定重要文化財の豊臣秀吉画像が有名。</a:t>
            </a:r>
            <a:endParaRPr kumimoji="1" lang="ja-JP" altLang="en-US" sz="1200" dirty="0">
              <a:latin typeface="HG丸ｺﾞｼｯｸM-PRO" panose="020F0600000000000000" pitchFamily="50" charset="-128"/>
              <a:ea typeface="HG丸ｺﾞｼｯｸM-PRO" panose="020F0600000000000000" pitchFamily="50" charset="-128"/>
            </a:endParaRPr>
          </a:p>
        </p:txBody>
      </p:sp>
      <p:sp>
        <p:nvSpPr>
          <p:cNvPr id="63" name="テキスト ボックス 62"/>
          <p:cNvSpPr txBox="1"/>
          <p:nvPr/>
        </p:nvSpPr>
        <p:spPr>
          <a:xfrm>
            <a:off x="5353899" y="2923986"/>
            <a:ext cx="1792610" cy="338554"/>
          </a:xfrm>
          <a:prstGeom prst="rect">
            <a:avLst/>
          </a:prstGeom>
          <a:noFill/>
        </p:spPr>
        <p:txBody>
          <a:bodyPr wrap="square" rtlCol="0">
            <a:spAutoFit/>
          </a:bodyPr>
          <a:lstStyle/>
          <a:p>
            <a:pPr algn="r"/>
            <a:r>
              <a:rPr kumimoji="1" lang="zh-TW" altLang="en-US" sz="900" dirty="0">
                <a:latin typeface="Meiryo UI" panose="020B0604030504040204" pitchFamily="50" charset="-128"/>
                <a:ea typeface="Meiryo UI" panose="020B0604030504040204" pitchFamily="50" charset="-128"/>
              </a:rPr>
              <a:t>豊臣秀吉画像</a:t>
            </a:r>
          </a:p>
          <a:p>
            <a:r>
              <a:rPr kumimoji="1" lang="zh-TW" altLang="en-US" sz="700" dirty="0">
                <a:latin typeface="Meiryo UI" panose="020B0604030504040204" pitchFamily="50" charset="-128"/>
                <a:ea typeface="Meiryo UI" panose="020B0604030504040204" pitchFamily="50" charset="-128"/>
              </a:rPr>
              <a:t>公益財団法人宇和島伊達文化保存会所蔵</a:t>
            </a:r>
            <a:endParaRPr kumimoji="1" lang="ja-JP" altLang="en-US" sz="700" dirty="0">
              <a:latin typeface="HG丸ｺﾞｼｯｸM-PRO" panose="020F0600000000000000" pitchFamily="50" charset="-128"/>
              <a:ea typeface="HG丸ｺﾞｼｯｸM-PRO" panose="020F0600000000000000" pitchFamily="50" charset="-128"/>
            </a:endParaRPr>
          </a:p>
        </p:txBody>
      </p:sp>
      <p:sp>
        <p:nvSpPr>
          <p:cNvPr id="66" name="テキスト ボックス 65"/>
          <p:cNvSpPr txBox="1"/>
          <p:nvPr/>
        </p:nvSpPr>
        <p:spPr>
          <a:xfrm>
            <a:off x="664748" y="5811276"/>
            <a:ext cx="1396934" cy="307777"/>
          </a:xfrm>
          <a:prstGeom prst="rect">
            <a:avLst/>
          </a:prstGeom>
          <a:noFill/>
        </p:spPr>
        <p:txBody>
          <a:bodyPr wrap="square" rtlCol="0">
            <a:spAutoFit/>
          </a:bodyPr>
          <a:lstStyle/>
          <a:p>
            <a:r>
              <a:rPr kumimoji="1" lang="zh-TW" altLang="en-US" sz="1400" b="1" dirty="0">
                <a:solidFill>
                  <a:schemeClr val="accent6">
                    <a:lumMod val="75000"/>
                  </a:schemeClr>
                </a:solidFill>
                <a:uFill>
                  <a:solidFill>
                    <a:srgbClr val="FF9933"/>
                  </a:solidFill>
                </a:uFill>
                <a:latin typeface="Meiryo UI" panose="020B0604030504040204" pitchFamily="50" charset="-128"/>
                <a:ea typeface="Meiryo UI" panose="020B0604030504040204" pitchFamily="50" charset="-128"/>
              </a:rPr>
              <a:t>天赦園</a:t>
            </a:r>
            <a:endParaRPr kumimoji="1" lang="en-US" altLang="ja-JP" sz="1400" b="1" dirty="0">
              <a:solidFill>
                <a:schemeClr val="accent6">
                  <a:lumMod val="75000"/>
                </a:schemeClr>
              </a:solidFill>
              <a:uFill>
                <a:solidFill>
                  <a:srgbClr val="FF9933"/>
                </a:solidFill>
              </a:uFill>
              <a:latin typeface="Meiryo UI" panose="020B0604030504040204" pitchFamily="50" charset="-128"/>
              <a:ea typeface="Meiryo UI" panose="020B0604030504040204" pitchFamily="50" charset="-128"/>
            </a:endParaRPr>
          </a:p>
        </p:txBody>
      </p:sp>
      <p:sp>
        <p:nvSpPr>
          <p:cNvPr id="67" name="テキスト ボックス 66"/>
          <p:cNvSpPr txBox="1"/>
          <p:nvPr/>
        </p:nvSpPr>
        <p:spPr>
          <a:xfrm>
            <a:off x="648790" y="6057010"/>
            <a:ext cx="4579914" cy="646331"/>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池泉回遊式の美しい庭園</a:t>
            </a:r>
          </a:p>
          <a:p>
            <a:r>
              <a:rPr kumimoji="1" lang="ja-JP" altLang="en-US" sz="1200" dirty="0">
                <a:latin typeface="Meiryo UI" panose="020B0604030504040204" pitchFamily="50" charset="-128"/>
                <a:ea typeface="Meiryo UI" panose="020B0604030504040204" pitchFamily="50" charset="-128"/>
              </a:rPr>
              <a:t>宇和島藩七代藩主 伊達宗紀の隠居所として造営。太鼓橋式の藤棚や伊達家の家紋「竹に雀」にちなんだ珍しい竹などが見られます。</a:t>
            </a:r>
          </a:p>
        </p:txBody>
      </p:sp>
      <p:sp>
        <p:nvSpPr>
          <p:cNvPr id="68" name="テキスト ボックス 67"/>
          <p:cNvSpPr txBox="1"/>
          <p:nvPr/>
        </p:nvSpPr>
        <p:spPr>
          <a:xfrm>
            <a:off x="5537361" y="4075484"/>
            <a:ext cx="2131744" cy="307777"/>
          </a:xfrm>
          <a:prstGeom prst="rect">
            <a:avLst/>
          </a:prstGeom>
          <a:noFill/>
        </p:spPr>
        <p:txBody>
          <a:bodyPr wrap="square" rtlCol="0">
            <a:spAutoFit/>
          </a:bodyPr>
          <a:lstStyle/>
          <a:p>
            <a:r>
              <a:rPr kumimoji="1" lang="ja-JP" altLang="en-US" sz="1400" b="1" dirty="0">
                <a:solidFill>
                  <a:schemeClr val="accent6">
                    <a:lumMod val="75000"/>
                  </a:schemeClr>
                </a:solidFill>
                <a:uFill>
                  <a:solidFill>
                    <a:srgbClr val="FF9933"/>
                  </a:solidFill>
                </a:uFill>
                <a:latin typeface="Meiryo UI" panose="020B0604030504040204" pitchFamily="50" charset="-128"/>
                <a:ea typeface="Meiryo UI" panose="020B0604030504040204" pitchFamily="50" charset="-128"/>
              </a:rPr>
              <a:t>真珠の加工体験</a:t>
            </a:r>
            <a:endParaRPr kumimoji="1" lang="en-US" altLang="ja-JP" sz="1400" b="1" dirty="0">
              <a:solidFill>
                <a:schemeClr val="accent6">
                  <a:lumMod val="75000"/>
                </a:schemeClr>
              </a:solidFill>
              <a:uFill>
                <a:solidFill>
                  <a:srgbClr val="FF9933"/>
                </a:solidFill>
              </a:uFill>
              <a:latin typeface="Meiryo UI" panose="020B0604030504040204" pitchFamily="50" charset="-128"/>
              <a:ea typeface="Meiryo UI" panose="020B0604030504040204" pitchFamily="50" charset="-128"/>
            </a:endParaRPr>
          </a:p>
        </p:txBody>
      </p:sp>
      <p:sp>
        <p:nvSpPr>
          <p:cNvPr id="69" name="テキスト ボックス 68"/>
          <p:cNvSpPr txBox="1"/>
          <p:nvPr/>
        </p:nvSpPr>
        <p:spPr>
          <a:xfrm>
            <a:off x="5537361" y="4316894"/>
            <a:ext cx="4434593" cy="276999"/>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宇和島は真珠の生産量日本一！</a:t>
            </a:r>
          </a:p>
        </p:txBody>
      </p:sp>
      <p:sp>
        <p:nvSpPr>
          <p:cNvPr id="70" name="テキスト ボックス 69"/>
          <p:cNvSpPr txBox="1"/>
          <p:nvPr/>
        </p:nvSpPr>
        <p:spPr>
          <a:xfrm>
            <a:off x="5546207" y="5586071"/>
            <a:ext cx="4245063" cy="615553"/>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●土居真珠</a:t>
            </a:r>
          </a:p>
          <a:p>
            <a:r>
              <a:rPr kumimoji="1" lang="ja-JP" altLang="en-US" sz="1100" dirty="0">
                <a:latin typeface="Meiryo UI" panose="020B0604030504040204" pitchFamily="50" charset="-128"/>
                <a:ea typeface="Meiryo UI" panose="020B0604030504040204" pitchFamily="50" charset="-128"/>
              </a:rPr>
              <a:t>愛媛県で真珠養殖に初めて取り組んだ企業。真珠養殖場の見学、核入れ・玉出し作業の体験等、宇和島真珠ができるまでの過程を学べます。</a:t>
            </a:r>
          </a:p>
        </p:txBody>
      </p:sp>
      <p:sp>
        <p:nvSpPr>
          <p:cNvPr id="71" name="テキスト ボックス 70"/>
          <p:cNvSpPr txBox="1"/>
          <p:nvPr/>
        </p:nvSpPr>
        <p:spPr>
          <a:xfrm>
            <a:off x="5566050" y="4593893"/>
            <a:ext cx="2251671" cy="954107"/>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●真珠会館</a:t>
            </a:r>
          </a:p>
          <a:p>
            <a:r>
              <a:rPr kumimoji="1" lang="ja-JP" altLang="en-US" sz="1100" dirty="0">
                <a:latin typeface="Meiryo UI" panose="020B0604030504040204" pitchFamily="50" charset="-128"/>
                <a:ea typeface="Meiryo UI" panose="020B0604030504040204" pitchFamily="50" charset="-128"/>
              </a:rPr>
              <a:t>常時</a:t>
            </a:r>
            <a:r>
              <a:rPr kumimoji="1" lang="en-US" altLang="ja-JP" sz="1100" dirty="0">
                <a:latin typeface="Meiryo UI" panose="020B0604030504040204" pitchFamily="50" charset="-128"/>
                <a:ea typeface="Meiryo UI" panose="020B0604030504040204" pitchFamily="50" charset="-128"/>
              </a:rPr>
              <a:t>3,000</a:t>
            </a:r>
            <a:r>
              <a:rPr kumimoji="1" lang="ja-JP" altLang="en-US" sz="1100" dirty="0">
                <a:latin typeface="Meiryo UI" panose="020B0604030504040204" pitchFamily="50" charset="-128"/>
                <a:ea typeface="Meiryo UI" panose="020B0604030504040204" pitchFamily="50" charset="-128"/>
              </a:rPr>
              <a:t>点以上の真珠製品を展示・販売。真珠加工員の指導により、ストラップやネックレス等の真珠アクセサリー製作を体験できます。</a:t>
            </a:r>
          </a:p>
        </p:txBody>
      </p:sp>
      <p:grpSp>
        <p:nvGrpSpPr>
          <p:cNvPr id="8" name="グループ化 7"/>
          <p:cNvGrpSpPr/>
          <p:nvPr/>
        </p:nvGrpSpPr>
        <p:grpSpPr>
          <a:xfrm rot="799400">
            <a:off x="9468448" y="357221"/>
            <a:ext cx="347905" cy="541845"/>
            <a:chOff x="8187937" y="282476"/>
            <a:chExt cx="589320" cy="1027278"/>
          </a:xfrm>
        </p:grpSpPr>
        <p:sp>
          <p:nvSpPr>
            <p:cNvPr id="9" name="楕円 8"/>
            <p:cNvSpPr/>
            <p:nvPr/>
          </p:nvSpPr>
          <p:spPr>
            <a:xfrm rot="2100397">
              <a:off x="8297228" y="282476"/>
              <a:ext cx="370738" cy="10272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p:cNvCxnSpPr>
              <a:cxnSpLocks/>
              <a:stCxn id="9" idx="0"/>
              <a:endCxn id="9" idx="4"/>
            </p:cNvCxnSpPr>
            <p:nvPr/>
          </p:nvCxnSpPr>
          <p:spPr>
            <a:xfrm flipH="1">
              <a:off x="8187937" y="375401"/>
              <a:ext cx="589320" cy="841428"/>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a:cxnSpLocks/>
            </p:cNvCxnSpPr>
            <p:nvPr/>
          </p:nvCxnSpPr>
          <p:spPr>
            <a:xfrm flipH="1">
              <a:off x="8482137" y="538690"/>
              <a:ext cx="16930" cy="230018"/>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a:cxnSpLocks/>
            </p:cNvCxnSpPr>
            <p:nvPr/>
          </p:nvCxnSpPr>
          <p:spPr>
            <a:xfrm flipH="1">
              <a:off x="8375873" y="929033"/>
              <a:ext cx="207718" cy="32682"/>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a:cxnSpLocks/>
            </p:cNvCxnSpPr>
            <p:nvPr/>
          </p:nvCxnSpPr>
          <p:spPr>
            <a:xfrm flipH="1">
              <a:off x="8326105" y="747516"/>
              <a:ext cx="23765" cy="205803"/>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a:cxnSpLocks/>
            </p:cNvCxnSpPr>
            <p:nvPr/>
          </p:nvCxnSpPr>
          <p:spPr>
            <a:xfrm flipH="1">
              <a:off x="8506751" y="735196"/>
              <a:ext cx="207718" cy="32682"/>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3" name="テキスト ボックス 72"/>
          <p:cNvSpPr txBox="1"/>
          <p:nvPr/>
        </p:nvSpPr>
        <p:spPr>
          <a:xfrm>
            <a:off x="648790" y="5692414"/>
            <a:ext cx="838417" cy="215444"/>
          </a:xfrm>
          <a:prstGeom prst="rect">
            <a:avLst/>
          </a:prstGeom>
          <a:noFill/>
        </p:spPr>
        <p:txBody>
          <a:bodyPr wrap="square" rtlCol="0">
            <a:spAutoFit/>
          </a:bodyPr>
          <a:lstStyle/>
          <a:p>
            <a:r>
              <a:rPr kumimoji="1" lang="ja-JP" altLang="en-US" sz="800" dirty="0">
                <a:solidFill>
                  <a:schemeClr val="accent6">
                    <a:lumMod val="75000"/>
                  </a:schemeClr>
                </a:solidFill>
                <a:latin typeface="Meiryo UI" panose="020B0604030504040204" pitchFamily="50" charset="-128"/>
                <a:ea typeface="Meiryo UI" panose="020B0604030504040204" pitchFamily="50" charset="-128"/>
              </a:rPr>
              <a:t>てんしゃえん</a:t>
            </a:r>
          </a:p>
        </p:txBody>
      </p:sp>
      <p:pic>
        <p:nvPicPr>
          <p:cNvPr id="16" name="図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4567" y="840220"/>
            <a:ext cx="1665645" cy="2110949"/>
          </a:xfrm>
          <a:prstGeom prst="rect">
            <a:avLst/>
          </a:prstGeom>
        </p:spPr>
      </p:pic>
      <p:sp>
        <p:nvSpPr>
          <p:cNvPr id="6" name="スクロール: 横 5"/>
          <p:cNvSpPr/>
          <p:nvPr/>
        </p:nvSpPr>
        <p:spPr>
          <a:xfrm rot="21388811">
            <a:off x="6247332" y="165696"/>
            <a:ext cx="3127380" cy="515746"/>
          </a:xfrm>
          <a:prstGeom prst="horizontalScroll">
            <a:avLst/>
          </a:prstGeom>
          <a:solidFill>
            <a:schemeClr val="accent6">
              <a:lumMod val="75000"/>
            </a:schemeClr>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436688" algn="l"/>
              </a:tabLst>
            </a:pPr>
            <a:r>
              <a:rPr kumimoji="1" lang="ja-JP" altLang="en-US" dirty="0">
                <a:latin typeface="Meiryo UI" panose="020B0604030504040204" pitchFamily="50" charset="-128"/>
                <a:ea typeface="Meiryo UI" panose="020B0604030504040204" pitchFamily="50" charset="-128"/>
              </a:rPr>
              <a:t>歴史・ものづくり体験</a:t>
            </a:r>
          </a:p>
        </p:txBody>
      </p:sp>
      <p:pic>
        <p:nvPicPr>
          <p:cNvPr id="26" name="図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402" y="690955"/>
            <a:ext cx="2364920" cy="1773690"/>
          </a:xfrm>
          <a:prstGeom prst="rect">
            <a:avLst/>
          </a:prstGeom>
        </p:spPr>
      </p:pic>
      <p:pic>
        <p:nvPicPr>
          <p:cNvPr id="28" name="図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892" y="4285119"/>
            <a:ext cx="2045398" cy="1390823"/>
          </a:xfrm>
          <a:prstGeom prst="rect">
            <a:avLst/>
          </a:prstGeom>
        </p:spPr>
      </p:pic>
      <p:pic>
        <p:nvPicPr>
          <p:cNvPr id="30" name="図 29"/>
          <p:cNvPicPr>
            <a:picLocks noChangeAspect="1"/>
          </p:cNvPicPr>
          <p:nvPr/>
        </p:nvPicPr>
        <p:blipFill rotWithShape="1">
          <a:blip r:embed="rId5">
            <a:extLst>
              <a:ext uri="{28A0092B-C50C-407E-A947-70E740481C1C}">
                <a14:useLocalDpi xmlns:a14="http://schemas.microsoft.com/office/drawing/2010/main" val="0"/>
              </a:ext>
            </a:extLst>
          </a:blip>
          <a:srcRect t="632" b="-1"/>
          <a:stretch/>
        </p:blipFill>
        <p:spPr>
          <a:xfrm>
            <a:off x="2482606" y="4274807"/>
            <a:ext cx="2794155" cy="1949546"/>
          </a:xfrm>
          <a:prstGeom prst="rect">
            <a:avLst/>
          </a:prstGeom>
        </p:spPr>
      </p:pic>
      <p:grpSp>
        <p:nvGrpSpPr>
          <p:cNvPr id="25" name="グループ化 24"/>
          <p:cNvGrpSpPr/>
          <p:nvPr/>
        </p:nvGrpSpPr>
        <p:grpSpPr>
          <a:xfrm>
            <a:off x="7250411" y="710097"/>
            <a:ext cx="2432741" cy="1479248"/>
            <a:chOff x="8574006" y="2738959"/>
            <a:chExt cx="2432741" cy="1479248"/>
          </a:xfrm>
        </p:grpSpPr>
        <p:sp>
          <p:nvSpPr>
            <p:cNvPr id="64" name="テキスト ボックス 63"/>
            <p:cNvSpPr txBox="1"/>
            <p:nvPr/>
          </p:nvSpPr>
          <p:spPr>
            <a:xfrm>
              <a:off x="8574007" y="2820666"/>
              <a:ext cx="2131744" cy="307777"/>
            </a:xfrm>
            <a:prstGeom prst="rect">
              <a:avLst/>
            </a:prstGeom>
            <a:noFill/>
          </p:spPr>
          <p:txBody>
            <a:bodyPr wrap="square" rtlCol="0">
              <a:spAutoFit/>
            </a:bodyPr>
            <a:lstStyle/>
            <a:p>
              <a:r>
                <a:rPr kumimoji="1" lang="zh-TW" altLang="en-US" sz="1400" b="1" dirty="0">
                  <a:solidFill>
                    <a:schemeClr val="accent6">
                      <a:lumMod val="75000"/>
                    </a:schemeClr>
                  </a:solidFill>
                  <a:uFill>
                    <a:solidFill>
                      <a:srgbClr val="FF9933"/>
                    </a:solidFill>
                  </a:uFill>
                  <a:latin typeface="Meiryo UI" panose="020B0604030504040204" pitchFamily="50" charset="-128"/>
                  <a:ea typeface="Meiryo UI" panose="020B0604030504040204" pitchFamily="50" charset="-128"/>
                </a:rPr>
                <a:t>和霊神社</a:t>
              </a:r>
              <a:endParaRPr kumimoji="1" lang="en-US" altLang="ja-JP" sz="1400" b="1" dirty="0">
                <a:solidFill>
                  <a:schemeClr val="accent6">
                    <a:lumMod val="75000"/>
                  </a:schemeClr>
                </a:solidFill>
                <a:uFill>
                  <a:solidFill>
                    <a:srgbClr val="FF9933"/>
                  </a:solidFill>
                </a:uFill>
                <a:latin typeface="Meiryo UI" panose="020B0604030504040204" pitchFamily="50" charset="-128"/>
                <a:ea typeface="Meiryo UI" panose="020B0604030504040204" pitchFamily="50" charset="-128"/>
              </a:endParaRPr>
            </a:p>
          </p:txBody>
        </p:sp>
        <p:sp>
          <p:nvSpPr>
            <p:cNvPr id="65" name="テキスト ボックス 64"/>
            <p:cNvSpPr txBox="1"/>
            <p:nvPr/>
          </p:nvSpPr>
          <p:spPr>
            <a:xfrm>
              <a:off x="8574006" y="3017878"/>
              <a:ext cx="2432741" cy="1200329"/>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荘厳な社殿と大鳥居が見もの</a:t>
              </a:r>
            </a:p>
            <a:p>
              <a:r>
                <a:rPr kumimoji="1" lang="ja-JP" altLang="en-US" sz="1200" dirty="0">
                  <a:latin typeface="Meiryo UI" panose="020B0604030504040204" pitchFamily="50" charset="-128"/>
                  <a:ea typeface="Meiryo UI" panose="020B0604030504040204" pitchFamily="50" charset="-128"/>
                </a:rPr>
                <a:t>伊達秀宗の家臣・山家清兵衛</a:t>
              </a:r>
            </a:p>
            <a:p>
              <a:r>
                <a:rPr kumimoji="1" lang="ja-JP" altLang="en-US" sz="1200" dirty="0">
                  <a:latin typeface="Meiryo UI" panose="020B0604030504040204" pitchFamily="50" charset="-128"/>
                  <a:ea typeface="Meiryo UI" panose="020B0604030504040204" pitchFamily="50" charset="-128"/>
                </a:rPr>
                <a:t>（やんべせいべえ）を祀る神社。</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四国でも屈指の大社といわれる社殿、</a:t>
              </a:r>
            </a:p>
            <a:p>
              <a:r>
                <a:rPr kumimoji="1" lang="ja-JP" altLang="en-US" sz="1200" dirty="0">
                  <a:latin typeface="Meiryo UI" panose="020B0604030504040204" pitchFamily="50" charset="-128"/>
                  <a:ea typeface="Meiryo UI" panose="020B0604030504040204" pitchFamily="50" charset="-128"/>
                </a:rPr>
                <a:t>石造りでは日本一の大きさとされる</a:t>
              </a:r>
            </a:p>
            <a:p>
              <a:r>
                <a:rPr kumimoji="1" lang="ja-JP" altLang="en-US" sz="1200" dirty="0">
                  <a:latin typeface="Meiryo UI" panose="020B0604030504040204" pitchFamily="50" charset="-128"/>
                  <a:ea typeface="Meiryo UI" panose="020B0604030504040204" pitchFamily="50" charset="-128"/>
                </a:rPr>
                <a:t>大鳥居が見ものです。</a:t>
              </a:r>
              <a:endParaRPr kumimoji="1" lang="ja-JP" altLang="en-US" sz="1200" dirty="0">
                <a:latin typeface="HG丸ｺﾞｼｯｸM-PRO" panose="020F0600000000000000" pitchFamily="50" charset="-128"/>
                <a:ea typeface="HG丸ｺﾞｼｯｸM-PRO" panose="020F0600000000000000" pitchFamily="50" charset="-128"/>
              </a:endParaRPr>
            </a:p>
          </p:txBody>
        </p:sp>
        <p:sp>
          <p:nvSpPr>
            <p:cNvPr id="72" name="テキスト ボックス 71"/>
            <p:cNvSpPr txBox="1"/>
            <p:nvPr/>
          </p:nvSpPr>
          <p:spPr>
            <a:xfrm>
              <a:off x="8619198" y="2738959"/>
              <a:ext cx="607821" cy="215444"/>
            </a:xfrm>
            <a:prstGeom prst="rect">
              <a:avLst/>
            </a:prstGeom>
            <a:noFill/>
          </p:spPr>
          <p:txBody>
            <a:bodyPr wrap="square" rtlCol="0">
              <a:spAutoFit/>
            </a:bodyPr>
            <a:lstStyle/>
            <a:p>
              <a:r>
                <a:rPr kumimoji="1" lang="ja-JP" altLang="en-US" sz="800" dirty="0">
                  <a:solidFill>
                    <a:schemeClr val="accent6">
                      <a:lumMod val="75000"/>
                    </a:schemeClr>
                  </a:solidFill>
                  <a:latin typeface="Meiryo UI" panose="020B0604030504040204" pitchFamily="50" charset="-128"/>
                  <a:ea typeface="Meiryo UI" panose="020B0604030504040204" pitchFamily="50" charset="-128"/>
                </a:rPr>
                <a:t>われい</a:t>
              </a:r>
            </a:p>
          </p:txBody>
        </p:sp>
      </p:grpSp>
      <p:pic>
        <p:nvPicPr>
          <p:cNvPr id="32" name="図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5204" y="2176106"/>
            <a:ext cx="2309557" cy="1732168"/>
          </a:xfrm>
          <a:prstGeom prst="rect">
            <a:avLst/>
          </a:prstGeom>
        </p:spPr>
      </p:pic>
      <p:pic>
        <p:nvPicPr>
          <p:cNvPr id="34" name="図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8764" y="4359061"/>
            <a:ext cx="1730842" cy="1232419"/>
          </a:xfrm>
          <a:prstGeom prst="rect">
            <a:avLst/>
          </a:prstGeom>
        </p:spPr>
      </p:pic>
      <p:pic>
        <p:nvPicPr>
          <p:cNvPr id="18" name="図 17">
            <a:extLst>
              <a:ext uri="{FF2B5EF4-FFF2-40B4-BE49-F238E27FC236}">
                <a16:creationId xmlns:a16="http://schemas.microsoft.com/office/drawing/2014/main" id="{60AFFA72-2F9D-4813-AFC6-4463DCE45F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46021" y="778688"/>
            <a:ext cx="1977222" cy="1482917"/>
          </a:xfrm>
          <a:prstGeom prst="rect">
            <a:avLst/>
          </a:prstGeom>
        </p:spPr>
      </p:pic>
    </p:spTree>
    <p:extLst>
      <p:ext uri="{BB962C8B-B14F-4D97-AF65-F5344CB8AC3E}">
        <p14:creationId xmlns:p14="http://schemas.microsoft.com/office/powerpoint/2010/main" val="86838434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280</TotalTime>
  <Words>537</Words>
  <Application>Microsoft Office PowerPoint</Application>
  <PresentationFormat>A4 210 x 297 mm</PresentationFormat>
  <Paragraphs>64</Paragraphs>
  <Slides>2</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vt:i4>
      </vt:variant>
    </vt:vector>
  </HeadingPairs>
  <TitlesOfParts>
    <vt:vector size="10" baseType="lpstr">
      <vt:lpstr>HG丸ｺﾞｼｯｸM-PRO</vt:lpstr>
      <vt:lpstr>Meiryo UI</vt:lpstr>
      <vt:lpstr>游ゴシック</vt:lpstr>
      <vt:lpstr>游ゴシック Light</vt:lpstr>
      <vt:lpstr>Arial</vt:lpstr>
      <vt:lpstr>Calibri</vt:lpstr>
      <vt:lpstr>Calibri Light</vt:lpstr>
      <vt:lpstr>Office テーマ</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1 user</dc:creator>
  <cp:lastModifiedBy>1 user</cp:lastModifiedBy>
  <cp:revision>33</cp:revision>
  <cp:lastPrinted>2017-07-21T02:04:52Z</cp:lastPrinted>
  <dcterms:created xsi:type="dcterms:W3CDTF">2017-03-30T03:55:20Z</dcterms:created>
  <dcterms:modified xsi:type="dcterms:W3CDTF">2017-07-21T02:05:39Z</dcterms:modified>
</cp:coreProperties>
</file>