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60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1116" y="-29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526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7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67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24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96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74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99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63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07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47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7D3B2-2E0A-4644-84A2-6DE48DAD4215}" type="datetimeFigureOut">
              <a:rPr kumimoji="1" lang="ja-JP" altLang="en-US" smtClean="0"/>
              <a:t>2017/6/8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2CCA7-C821-4167-BB89-2AC69FCBC3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/>
          <p:cNvSpPr/>
          <p:nvPr/>
        </p:nvSpPr>
        <p:spPr>
          <a:xfrm>
            <a:off x="144168" y="140836"/>
            <a:ext cx="9627394" cy="6557089"/>
          </a:xfrm>
          <a:prstGeom prst="roundRect">
            <a:avLst>
              <a:gd name="adj" fmla="val 10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63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8618" y="149283"/>
            <a:ext cx="8966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9933"/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⑤松山市</a:t>
            </a:r>
            <a:endParaRPr kumimoji="1" lang="en-US" altLang="ja-JP" sz="3200" dirty="0">
              <a:solidFill>
                <a:srgbClr val="FF9933"/>
              </a:solidFill>
              <a:uFill>
                <a:solidFill>
                  <a:srgbClr val="FF9933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 rot="1563532">
            <a:off x="9317462" y="105052"/>
            <a:ext cx="347905" cy="541845"/>
            <a:chOff x="8187937" y="282476"/>
            <a:chExt cx="589320" cy="1027278"/>
          </a:xfrm>
        </p:grpSpPr>
        <p:sp>
          <p:nvSpPr>
            <p:cNvPr id="9" name="楕円 8"/>
            <p:cNvSpPr/>
            <p:nvPr/>
          </p:nvSpPr>
          <p:spPr>
            <a:xfrm rot="2100397">
              <a:off x="8297228" y="282476"/>
              <a:ext cx="370738" cy="1027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cxnSpLocks/>
              <a:stCxn id="9" idx="0"/>
              <a:endCxn id="9" idx="4"/>
            </p:cNvCxnSpPr>
            <p:nvPr/>
          </p:nvCxnSpPr>
          <p:spPr>
            <a:xfrm flipH="1">
              <a:off x="8187937" y="375401"/>
              <a:ext cx="589320" cy="841428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cxnSpLocks/>
            </p:cNvCxnSpPr>
            <p:nvPr/>
          </p:nvCxnSpPr>
          <p:spPr>
            <a:xfrm flipH="1">
              <a:off x="8482137" y="538690"/>
              <a:ext cx="16930" cy="230018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cxnSpLocks/>
            </p:cNvCxnSpPr>
            <p:nvPr/>
          </p:nvCxnSpPr>
          <p:spPr>
            <a:xfrm flipH="1">
              <a:off x="8375873" y="929033"/>
              <a:ext cx="207718" cy="32682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cxnSpLocks/>
            </p:cNvCxnSpPr>
            <p:nvPr/>
          </p:nvCxnSpPr>
          <p:spPr>
            <a:xfrm flipH="1">
              <a:off x="8326105" y="747516"/>
              <a:ext cx="23765" cy="205803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cxnSpLocks/>
            </p:cNvCxnSpPr>
            <p:nvPr/>
          </p:nvCxnSpPr>
          <p:spPr>
            <a:xfrm flipH="1">
              <a:off x="8506751" y="735196"/>
              <a:ext cx="207718" cy="32682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/>
          <p:cNvSpPr txBox="1"/>
          <p:nvPr/>
        </p:nvSpPr>
        <p:spPr>
          <a:xfrm>
            <a:off x="605170" y="1125339"/>
            <a:ext cx="3868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日本最古の湯が湧く松山・道後で</a:t>
            </a:r>
          </a:p>
          <a:p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和の文化と作法を学ぶ</a:t>
            </a:r>
            <a:endParaRPr kumimoji="1" lang="en-US" altLang="ja-JP" sz="2000" dirty="0">
              <a:solidFill>
                <a:schemeClr val="accent6">
                  <a:lumMod val="75000"/>
                </a:schemeClr>
              </a:solidFill>
              <a:uFill>
                <a:solidFill>
                  <a:srgbClr val="FF9933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5170" y="1748201"/>
            <a:ext cx="4223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愛媛県の中央部にあり、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万人強という四国最大の人口を擁する県都・松山市。</a:t>
            </a: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「国際観光温泉文化都市」の指定を受け、歴史・文学・温泉にまつわる観光地が点在。</a:t>
            </a: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3000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年の歴史を誇る道後温泉で培った経験を活かし、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おもてなしの心が街全体に息づいています。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四角形: 角を丸くする 32"/>
          <p:cNvSpPr/>
          <p:nvPr/>
        </p:nvSpPr>
        <p:spPr>
          <a:xfrm>
            <a:off x="596731" y="2997566"/>
            <a:ext cx="4150398" cy="864179"/>
          </a:xfrm>
          <a:prstGeom prst="roundRect">
            <a:avLst/>
          </a:prstGeom>
          <a:solidFill>
            <a:schemeClr val="bg1"/>
          </a:solidFill>
          <a:ln w="57150" cap="rnd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地域の人たちとの交流を通して、</a:t>
            </a:r>
            <a:endParaRPr kumimoji="1" lang="en-US" altLang="ja-JP" sz="2400" dirty="0">
              <a:solidFill>
                <a:schemeClr val="accent6">
                  <a:lumMod val="50000"/>
                </a:schemeClr>
              </a:solidFill>
              <a:uFill>
                <a:solidFill>
                  <a:srgbClr val="FF9933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solidFill>
                  <a:schemeClr val="accent6">
                    <a:lumMod val="50000"/>
                  </a:schemeClr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将来に生きる知識を習得する</a:t>
            </a:r>
            <a:endParaRPr kumimoji="1" lang="en-US" altLang="ja-JP" sz="2400" dirty="0">
              <a:solidFill>
                <a:schemeClr val="accent6">
                  <a:lumMod val="50000"/>
                </a:schemeClr>
              </a:solidFill>
              <a:uFill>
                <a:solidFill>
                  <a:srgbClr val="FF9933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四角形: 対角を切り取る 34"/>
          <p:cNvSpPr/>
          <p:nvPr/>
        </p:nvSpPr>
        <p:spPr>
          <a:xfrm>
            <a:off x="596731" y="3971918"/>
            <a:ext cx="1830668" cy="463769"/>
          </a:xfrm>
          <a:prstGeom prst="snip2DiagRect">
            <a:avLst/>
          </a:prstGeom>
          <a:solidFill>
            <a:srgbClr val="FFCC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6000" rtlCol="0" anchor="ctr"/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所要時間約</a:t>
            </a:r>
            <a:r>
              <a:rPr kumimoji="1" lang="en-US" altLang="ja-JP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27399" y="4018040"/>
            <a:ext cx="228813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受け入れ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80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名まで同時に可能</a:t>
            </a:r>
          </a:p>
          <a:p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名の入れ替え制</a:t>
            </a:r>
          </a:p>
        </p:txBody>
      </p:sp>
      <p:sp>
        <p:nvSpPr>
          <p:cNvPr id="37" name="四角形: 角を丸くする 36"/>
          <p:cNvSpPr/>
          <p:nvPr/>
        </p:nvSpPr>
        <p:spPr>
          <a:xfrm>
            <a:off x="495575" y="4560586"/>
            <a:ext cx="575953" cy="17694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tIns="36000" bIns="36000" rtlCol="0" anchor="ctr"/>
          <a:lstStyle/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ホテル内</a:t>
            </a: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テーブルマナー</a:t>
            </a:r>
          </a:p>
        </p:txBody>
      </p:sp>
      <p:sp>
        <p:nvSpPr>
          <p:cNvPr id="38" name="四角形: 角を丸くする 37"/>
          <p:cNvSpPr/>
          <p:nvPr/>
        </p:nvSpPr>
        <p:spPr>
          <a:xfrm>
            <a:off x="4351415" y="4538456"/>
            <a:ext cx="1025768" cy="176942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36000" tIns="0" rIns="36000" bIns="0" rtlCol="0" anchor="ctr"/>
          <a:lstStyle/>
          <a:p>
            <a:pPr algn="ctr"/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道後ハイカラ通り散策</a:t>
            </a: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人力車乗車体験</a:t>
            </a: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道後温泉本館前で</a:t>
            </a: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記念撮影</a:t>
            </a:r>
          </a:p>
        </p:txBody>
      </p:sp>
      <p:sp>
        <p:nvSpPr>
          <p:cNvPr id="43" name="四角形: 角を丸くする 42"/>
          <p:cNvSpPr/>
          <p:nvPr/>
        </p:nvSpPr>
        <p:spPr>
          <a:xfrm>
            <a:off x="9023478" y="4538456"/>
            <a:ext cx="575953" cy="1769424"/>
          </a:xfrm>
          <a:prstGeom prst="roundRect">
            <a:avLst/>
          </a:prstGeom>
          <a:solidFill>
            <a:srgbClr val="FFCC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ホテル着</a:t>
            </a:r>
          </a:p>
        </p:txBody>
      </p:sp>
      <p:sp>
        <p:nvSpPr>
          <p:cNvPr id="48" name="矢印: 右 47"/>
          <p:cNvSpPr/>
          <p:nvPr/>
        </p:nvSpPr>
        <p:spPr>
          <a:xfrm>
            <a:off x="1093621" y="5173417"/>
            <a:ext cx="788437" cy="368215"/>
          </a:xfrm>
          <a:prstGeom prst="rightArrow">
            <a:avLst/>
          </a:prstGeom>
          <a:gradFill flip="none" rotWithShape="1">
            <a:gsLst>
              <a:gs pos="37000">
                <a:schemeClr val="accent6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右 48"/>
          <p:cNvSpPr/>
          <p:nvPr/>
        </p:nvSpPr>
        <p:spPr>
          <a:xfrm>
            <a:off x="3456753" y="5173416"/>
            <a:ext cx="788437" cy="368215"/>
          </a:xfrm>
          <a:prstGeom prst="rightArrow">
            <a:avLst/>
          </a:prstGeom>
          <a:gradFill flip="none" rotWithShape="1">
            <a:gsLst>
              <a:gs pos="37000">
                <a:schemeClr val="accent6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46186" y="5535061"/>
            <a:ext cx="869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98272" y="5577412"/>
            <a:ext cx="79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544601" y="5513511"/>
            <a:ext cx="1254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90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分</a:t>
            </a:r>
          </a:p>
        </p:txBody>
      </p:sp>
      <p:cxnSp>
        <p:nvCxnSpPr>
          <p:cNvPr id="61" name="直線コネクタ 60"/>
          <p:cNvCxnSpPr>
            <a:cxnSpLocks/>
          </p:cNvCxnSpPr>
          <p:nvPr/>
        </p:nvCxnSpPr>
        <p:spPr>
          <a:xfrm>
            <a:off x="568618" y="668923"/>
            <a:ext cx="8966242" cy="0"/>
          </a:xfrm>
          <a:prstGeom prst="line">
            <a:avLst/>
          </a:prstGeom>
          <a:ln w="50800" cmpd="dbl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クロール: 横 5"/>
          <p:cNvSpPr/>
          <p:nvPr/>
        </p:nvSpPr>
        <p:spPr>
          <a:xfrm rot="21312429">
            <a:off x="352859" y="634877"/>
            <a:ext cx="3127380" cy="51574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ふれあい交流体験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2265516" y="5233854"/>
            <a:ext cx="945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夕食）</a:t>
            </a:r>
          </a:p>
        </p:txBody>
      </p:sp>
      <p:sp>
        <p:nvSpPr>
          <p:cNvPr id="62" name="矢印: 右 61"/>
          <p:cNvSpPr/>
          <p:nvPr/>
        </p:nvSpPr>
        <p:spPr>
          <a:xfrm>
            <a:off x="5595950" y="5149473"/>
            <a:ext cx="3255397" cy="368215"/>
          </a:xfrm>
          <a:prstGeom prst="rightArrow">
            <a:avLst/>
          </a:prstGeom>
          <a:gradFill flip="none" rotWithShape="1">
            <a:gsLst>
              <a:gs pos="37000">
                <a:schemeClr val="accent6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56000">
                <a:schemeClr val="accent6">
                  <a:lumMod val="75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99" y="1188564"/>
            <a:ext cx="4424077" cy="294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993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/>
          <p:cNvSpPr/>
          <p:nvPr/>
        </p:nvSpPr>
        <p:spPr>
          <a:xfrm>
            <a:off x="112688" y="154606"/>
            <a:ext cx="9627394" cy="6557089"/>
          </a:xfrm>
          <a:prstGeom prst="roundRect">
            <a:avLst>
              <a:gd name="adj" fmla="val 108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63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0032" y="154606"/>
            <a:ext cx="896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9933"/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⑤松山市</a:t>
            </a:r>
            <a:endParaRPr kumimoji="1" lang="en-US" altLang="ja-JP" sz="2400" dirty="0">
              <a:solidFill>
                <a:srgbClr val="FF9933"/>
              </a:solidFill>
              <a:uFill>
                <a:solidFill>
                  <a:srgbClr val="FF9933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8163" y="3016729"/>
            <a:ext cx="2851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道後商店街「道後ハイカラ通り」散策</a:t>
            </a:r>
            <a:endParaRPr kumimoji="1" lang="en-US" altLang="ja-JP" sz="1400" b="1" dirty="0">
              <a:solidFill>
                <a:schemeClr val="accent6">
                  <a:lumMod val="75000"/>
                </a:schemeClr>
              </a:solidFill>
              <a:uFill>
                <a:solidFill>
                  <a:srgbClr val="FF9933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8162" y="3263912"/>
            <a:ext cx="438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歴史ある温泉地の賑わいを体験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道後温泉本館前から、路面電車の道後温泉駅前まで延びる小さくも風情ある商店街です。お土産物店が軒を連ね、散策にも人気のルート。店員さんたちが話す「伊予弁」に触れてみませんか。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1" name="直線コネクタ 60"/>
          <p:cNvCxnSpPr>
            <a:cxnSpLocks/>
          </p:cNvCxnSpPr>
          <p:nvPr/>
        </p:nvCxnSpPr>
        <p:spPr>
          <a:xfrm>
            <a:off x="627234" y="610948"/>
            <a:ext cx="8975441" cy="36178"/>
          </a:xfrm>
          <a:prstGeom prst="line">
            <a:avLst/>
          </a:prstGeom>
          <a:ln w="50800" cmpd="dbl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498163" y="1831022"/>
            <a:ext cx="2131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人力車乗車体験</a:t>
            </a:r>
            <a:endParaRPr kumimoji="1" lang="en-US" altLang="ja-JP" sz="1400" b="1" dirty="0">
              <a:solidFill>
                <a:schemeClr val="accent6">
                  <a:lumMod val="75000"/>
                </a:schemeClr>
              </a:solidFill>
              <a:uFill>
                <a:solidFill>
                  <a:srgbClr val="FF9933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19113" y="2098180"/>
            <a:ext cx="436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ハイカラ気分を満喫！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明治から大正時代にかけて活躍した「人力車」を体験してみませんか。道後温泉本館前を出発し、俥夫（しゃふ）のガイド付きで商店街を散策。人力車からの眺めは意外に高く、新鮮な気分を味わえます。</a:t>
            </a:r>
          </a:p>
        </p:txBody>
      </p:sp>
      <p:sp>
        <p:nvSpPr>
          <p:cNvPr id="6" name="スクロール: 横 5"/>
          <p:cNvSpPr/>
          <p:nvPr/>
        </p:nvSpPr>
        <p:spPr>
          <a:xfrm rot="21388811">
            <a:off x="6247332" y="165696"/>
            <a:ext cx="3127380" cy="515746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36688" algn="l"/>
              </a:tabLst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ふれあい交流体験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519113" y="750694"/>
            <a:ext cx="3226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ホテル内テーブルマナー</a:t>
            </a:r>
            <a:endParaRPr kumimoji="1" lang="en-US" altLang="ja-JP" sz="1400" b="1" dirty="0">
              <a:solidFill>
                <a:schemeClr val="accent6">
                  <a:lumMod val="75000"/>
                </a:schemeClr>
              </a:solidFill>
              <a:uFill>
                <a:solidFill>
                  <a:srgbClr val="FF9933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19113" y="987726"/>
            <a:ext cx="4305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和の文化・作法を学ぶ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夕食前後の時間を活用してプチ研修を実施。忘れられようとしている和文化・和の作法（テーブルマナー、食育、お座敷マナー等）、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さらには道後の歴史などを地元の方から学びます。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040647" y="4612853"/>
            <a:ext cx="2644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9933"/>
                  </a:solidFill>
                </a:uFill>
                <a:latin typeface="Meiryo UI" panose="020B0604030504040204" pitchFamily="50" charset="-128"/>
                <a:ea typeface="Meiryo UI" panose="020B0604030504040204" pitchFamily="50" charset="-128"/>
              </a:rPr>
              <a:t>道後温泉本館前で記念撮影</a:t>
            </a:r>
            <a:endParaRPr kumimoji="1" lang="en-US" altLang="ja-JP" sz="1400" b="1" dirty="0">
              <a:solidFill>
                <a:schemeClr val="accent6">
                  <a:lumMod val="75000"/>
                </a:schemeClr>
              </a:solidFill>
              <a:uFill>
                <a:solidFill>
                  <a:srgbClr val="FF9933"/>
                </a:solidFill>
              </a:u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 rot="799400">
            <a:off x="9468448" y="357221"/>
            <a:ext cx="347905" cy="541845"/>
            <a:chOff x="8187937" y="282476"/>
            <a:chExt cx="589320" cy="1027278"/>
          </a:xfrm>
        </p:grpSpPr>
        <p:sp>
          <p:nvSpPr>
            <p:cNvPr id="9" name="楕円 8"/>
            <p:cNvSpPr/>
            <p:nvPr/>
          </p:nvSpPr>
          <p:spPr>
            <a:xfrm rot="2100397">
              <a:off x="8297228" y="282476"/>
              <a:ext cx="370738" cy="10272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/>
            <p:cNvCxnSpPr>
              <a:cxnSpLocks/>
              <a:stCxn id="9" idx="0"/>
              <a:endCxn id="9" idx="4"/>
            </p:cNvCxnSpPr>
            <p:nvPr/>
          </p:nvCxnSpPr>
          <p:spPr>
            <a:xfrm flipH="1">
              <a:off x="8187937" y="375401"/>
              <a:ext cx="589320" cy="841428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>
              <a:cxnSpLocks/>
            </p:cNvCxnSpPr>
            <p:nvPr/>
          </p:nvCxnSpPr>
          <p:spPr>
            <a:xfrm flipH="1">
              <a:off x="8482137" y="538690"/>
              <a:ext cx="16930" cy="230018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>
              <a:cxnSpLocks/>
            </p:cNvCxnSpPr>
            <p:nvPr/>
          </p:nvCxnSpPr>
          <p:spPr>
            <a:xfrm flipH="1">
              <a:off x="8375873" y="929033"/>
              <a:ext cx="207718" cy="32682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>
              <a:cxnSpLocks/>
            </p:cNvCxnSpPr>
            <p:nvPr/>
          </p:nvCxnSpPr>
          <p:spPr>
            <a:xfrm flipH="1">
              <a:off x="8326105" y="747516"/>
              <a:ext cx="23765" cy="205803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cxnSpLocks/>
            </p:cNvCxnSpPr>
            <p:nvPr/>
          </p:nvCxnSpPr>
          <p:spPr>
            <a:xfrm flipH="1">
              <a:off x="8506751" y="735196"/>
              <a:ext cx="207718" cy="32682"/>
            </a:xfrm>
            <a:prstGeom prst="line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テキスト ボックス 45"/>
          <p:cNvSpPr txBox="1"/>
          <p:nvPr/>
        </p:nvSpPr>
        <p:spPr>
          <a:xfrm>
            <a:off x="5075691" y="4808181"/>
            <a:ext cx="434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国指定重要文化財の公衆浴場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明治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1894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）に改築された三層楼の本館前で思い出に残る一枚を。道後温泉のシンボル「湯玉」や赤いギヤマン、純和風建築に見えて、実は西洋の技法を取り入れた造りなど、アート的な見どころも満載です。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466164" y="6038483"/>
            <a:ext cx="20411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道後温泉駅前にある放生園の足湯で休憩を</a:t>
            </a:r>
            <a:endParaRPr kumimoji="1" lang="ja-JP" altLang="en-US" sz="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25" y="1676216"/>
            <a:ext cx="4429093" cy="295272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14" y="4319098"/>
            <a:ext cx="2579078" cy="171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410</Words>
  <Application>Microsoft Office PowerPoint</Application>
  <PresentationFormat>A4 210 x 297 mm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 user</dc:creator>
  <cp:lastModifiedBy>犬養晴子</cp:lastModifiedBy>
  <cp:revision>48</cp:revision>
  <cp:lastPrinted>2017-03-30T13:28:32Z</cp:lastPrinted>
  <dcterms:created xsi:type="dcterms:W3CDTF">2017-03-30T03:55:20Z</dcterms:created>
  <dcterms:modified xsi:type="dcterms:W3CDTF">2017-06-08T05:20:49Z</dcterms:modified>
</cp:coreProperties>
</file>