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9906000" cy="6858000" type="A4"/>
  <p:notesSz cx="6858000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06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572" y="7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D3B2-2E0A-4644-84A2-6DE48DAD421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CCA7-C821-4167-BB89-2AC69FCB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5261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D3B2-2E0A-4644-84A2-6DE48DAD421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CCA7-C821-4167-BB89-2AC69FCB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276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D3B2-2E0A-4644-84A2-6DE48DAD421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CCA7-C821-4167-BB89-2AC69FCB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8674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D3B2-2E0A-4644-84A2-6DE48DAD421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CCA7-C821-4167-BB89-2AC69FCB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0249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D3B2-2E0A-4644-84A2-6DE48DAD421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CCA7-C821-4167-BB89-2AC69FCB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4961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D3B2-2E0A-4644-84A2-6DE48DAD421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CCA7-C821-4167-BB89-2AC69FCB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667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D3B2-2E0A-4644-84A2-6DE48DAD421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CCA7-C821-4167-BB89-2AC69FCB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4743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D3B2-2E0A-4644-84A2-6DE48DAD421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CCA7-C821-4167-BB89-2AC69FCB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0994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D3B2-2E0A-4644-84A2-6DE48DAD421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CCA7-C821-4167-BB89-2AC69FCB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1638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D3B2-2E0A-4644-84A2-6DE48DAD421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CCA7-C821-4167-BB89-2AC69FCB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0074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D3B2-2E0A-4644-84A2-6DE48DAD421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2CCA7-C821-4167-BB89-2AC69FCB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5476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7D3B2-2E0A-4644-84A2-6DE48DAD4215}" type="datetimeFigureOut">
              <a:rPr kumimoji="1" lang="ja-JP" altLang="en-US" smtClean="0"/>
              <a:t>2017/7/21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2CCA7-C821-4167-BB89-2AC69FCBC3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74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/>
          <p:cNvSpPr/>
          <p:nvPr/>
        </p:nvSpPr>
        <p:spPr>
          <a:xfrm>
            <a:off x="144168" y="140836"/>
            <a:ext cx="9627394" cy="6557089"/>
          </a:xfrm>
          <a:prstGeom prst="roundRect">
            <a:avLst>
              <a:gd name="adj" fmla="val 1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463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68618" y="149283"/>
            <a:ext cx="8966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9933"/>
                </a:solidFill>
                <a:uFill>
                  <a:solidFill>
                    <a:srgbClr val="FF9933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②八幡浜市</a:t>
            </a:r>
            <a:endParaRPr kumimoji="1" lang="en-US" altLang="ja-JP" sz="3200" dirty="0">
              <a:solidFill>
                <a:srgbClr val="FF9933"/>
              </a:solidFill>
              <a:uFill>
                <a:solidFill>
                  <a:srgbClr val="FF9933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楕円 6"/>
          <p:cNvSpPr/>
          <p:nvPr/>
        </p:nvSpPr>
        <p:spPr>
          <a:xfrm>
            <a:off x="7618448" y="254892"/>
            <a:ext cx="1828800" cy="1045028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松山市から</a:t>
            </a:r>
            <a:endParaRPr kumimoji="1"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時間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15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分</a:t>
            </a:r>
            <a:r>
              <a:rPr kumimoji="1"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68.7km</a:t>
            </a:r>
            <a:endParaRPr kumimoji="1" lang="ja-JP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 rot="1563532">
            <a:off x="8634180" y="-63310"/>
            <a:ext cx="347905" cy="541845"/>
            <a:chOff x="8187937" y="282476"/>
            <a:chExt cx="589320" cy="1027278"/>
          </a:xfrm>
        </p:grpSpPr>
        <p:sp>
          <p:nvSpPr>
            <p:cNvPr id="9" name="楕円 8"/>
            <p:cNvSpPr/>
            <p:nvPr/>
          </p:nvSpPr>
          <p:spPr>
            <a:xfrm rot="2100397">
              <a:off x="8297228" y="282476"/>
              <a:ext cx="370738" cy="102727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" name="直線コネクタ 9"/>
            <p:cNvCxnSpPr>
              <a:cxnSpLocks/>
              <a:stCxn id="9" idx="0"/>
              <a:endCxn id="9" idx="4"/>
            </p:cNvCxnSpPr>
            <p:nvPr/>
          </p:nvCxnSpPr>
          <p:spPr>
            <a:xfrm flipH="1">
              <a:off x="8187937" y="375401"/>
              <a:ext cx="589320" cy="841428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>
              <a:cxnSpLocks/>
            </p:cNvCxnSpPr>
            <p:nvPr/>
          </p:nvCxnSpPr>
          <p:spPr>
            <a:xfrm flipH="1">
              <a:off x="8482137" y="538690"/>
              <a:ext cx="16930" cy="230018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>
              <a:cxnSpLocks/>
            </p:cNvCxnSpPr>
            <p:nvPr/>
          </p:nvCxnSpPr>
          <p:spPr>
            <a:xfrm flipH="1">
              <a:off x="8375873" y="929033"/>
              <a:ext cx="207718" cy="32682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>
              <a:cxnSpLocks/>
            </p:cNvCxnSpPr>
            <p:nvPr/>
          </p:nvCxnSpPr>
          <p:spPr>
            <a:xfrm flipH="1">
              <a:off x="8326105" y="747516"/>
              <a:ext cx="23765" cy="205803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>
              <a:cxnSpLocks/>
            </p:cNvCxnSpPr>
            <p:nvPr/>
          </p:nvCxnSpPr>
          <p:spPr>
            <a:xfrm flipH="1">
              <a:off x="8506751" y="735196"/>
              <a:ext cx="207718" cy="32682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テキスト ボックス 14"/>
          <p:cNvSpPr txBox="1"/>
          <p:nvPr/>
        </p:nvSpPr>
        <p:spPr>
          <a:xfrm>
            <a:off x="605170" y="1125339"/>
            <a:ext cx="3868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9933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みなとまち・八幡浜で</a:t>
            </a:r>
          </a:p>
          <a:p>
            <a:r>
              <a:rPr kumimoji="1" lang="ja-JP" altLang="en-US" sz="2000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9933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水産物流通・製造を体験学習</a:t>
            </a:r>
            <a:endParaRPr kumimoji="1" lang="en-US" altLang="ja-JP" sz="2000" dirty="0">
              <a:solidFill>
                <a:schemeClr val="accent6">
                  <a:lumMod val="75000"/>
                </a:schemeClr>
              </a:solidFill>
              <a:uFill>
                <a:solidFill>
                  <a:srgbClr val="FF9933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05170" y="1860224"/>
            <a:ext cx="39505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愛媛県の西端・佐田岬半島の付け根に位置する八幡浜市。</a:t>
            </a: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温暖な気候を活かしたかんきつ栽培が盛んで、</a:t>
            </a: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北に伊予灘、西に宇和海を望む風光明媚な街。</a:t>
            </a: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四国有数の規模を誇る魚市場があり、</a:t>
            </a: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早朝の活気あふれる「せり」の風景と海の幸が名物です。</a:t>
            </a:r>
            <a:endParaRPr kumimoji="1" lang="ja-JP" altLang="en-US" sz="1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3" name="四角形: 角を丸くする 32"/>
          <p:cNvSpPr/>
          <p:nvPr/>
        </p:nvSpPr>
        <p:spPr>
          <a:xfrm>
            <a:off x="596731" y="2962394"/>
            <a:ext cx="4150398" cy="864179"/>
          </a:xfrm>
          <a:prstGeom prst="roundRect">
            <a:avLst/>
          </a:prstGeom>
          <a:solidFill>
            <a:schemeClr val="bg1"/>
          </a:solidFill>
          <a:ln w="57150" cap="rnd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ja-JP" altLang="en-US" sz="2400" dirty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9933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地域産業を学び</a:t>
            </a:r>
          </a:p>
          <a:p>
            <a:pPr algn="ctr"/>
            <a:r>
              <a:rPr kumimoji="1" lang="ja-JP" altLang="en-US" sz="2400" dirty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9933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“地産地消”の大切さを知る</a:t>
            </a:r>
            <a:endParaRPr kumimoji="1" lang="en-US" altLang="ja-JP" sz="2400" dirty="0">
              <a:solidFill>
                <a:schemeClr val="accent6">
                  <a:lumMod val="50000"/>
                </a:schemeClr>
              </a:solidFill>
              <a:uFill>
                <a:solidFill>
                  <a:srgbClr val="FF9933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" name="四角形: 対角を切り取る 34"/>
          <p:cNvSpPr/>
          <p:nvPr/>
        </p:nvSpPr>
        <p:spPr>
          <a:xfrm>
            <a:off x="596731" y="3936746"/>
            <a:ext cx="1830668" cy="463769"/>
          </a:xfrm>
          <a:prstGeom prst="snip2DiagRect">
            <a:avLst/>
          </a:prstGeom>
          <a:solidFill>
            <a:srgbClr val="FFCC00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000" rtlCol="0" anchor="ctr"/>
          <a:lstStyle/>
          <a:p>
            <a:pPr algn="ctr"/>
            <a:r>
              <a:rPr kumimoji="1" lang="ja-JP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所要時間約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kumimoji="1" lang="ja-JP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時間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427399" y="3982868"/>
            <a:ext cx="228813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受け入れ</a:t>
            </a:r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80</a:t>
            </a:r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名まで同時に可能</a:t>
            </a:r>
          </a:p>
          <a:p>
            <a:r>
              <a:rPr kumimoji="1"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※1</a:t>
            </a:r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回</a:t>
            </a:r>
            <a:r>
              <a:rPr kumimoji="1"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40</a:t>
            </a:r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名の入れ替え制</a:t>
            </a:r>
          </a:p>
        </p:txBody>
      </p:sp>
      <p:sp>
        <p:nvSpPr>
          <p:cNvPr id="37" name="四角形: 角を丸くする 36"/>
          <p:cNvSpPr/>
          <p:nvPr/>
        </p:nvSpPr>
        <p:spPr>
          <a:xfrm>
            <a:off x="495575" y="4560586"/>
            <a:ext cx="575953" cy="17694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八幡浜市水産物</a:t>
            </a:r>
          </a:p>
          <a:p>
            <a:pPr algn="ctr"/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地方卸売市場</a:t>
            </a:r>
          </a:p>
        </p:txBody>
      </p:sp>
      <p:sp>
        <p:nvSpPr>
          <p:cNvPr id="38" name="四角形: 角を丸くする 37"/>
          <p:cNvSpPr/>
          <p:nvPr/>
        </p:nvSpPr>
        <p:spPr>
          <a:xfrm>
            <a:off x="2108249" y="4577745"/>
            <a:ext cx="575953" cy="17694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1500" dirty="0">
                <a:latin typeface="Meiryo UI" panose="020B0604030504040204" pitchFamily="50" charset="-128"/>
                <a:ea typeface="Meiryo UI" panose="020B0604030504040204" pitchFamily="50" charset="-128"/>
              </a:rPr>
              <a:t>じゃこ天・ちくわ</a:t>
            </a:r>
          </a:p>
          <a:p>
            <a:pPr algn="ctr"/>
            <a:r>
              <a:rPr kumimoji="1" lang="ja-JP" altLang="en-US" sz="1500" dirty="0">
                <a:latin typeface="Meiryo UI" panose="020B0604030504040204" pitchFamily="50" charset="-128"/>
                <a:ea typeface="Meiryo UI" panose="020B0604030504040204" pitchFamily="50" charset="-128"/>
              </a:rPr>
              <a:t>製造体験</a:t>
            </a:r>
          </a:p>
        </p:txBody>
      </p:sp>
      <p:sp>
        <p:nvSpPr>
          <p:cNvPr id="39" name="四角形: 角を丸くする 38"/>
          <p:cNvSpPr/>
          <p:nvPr/>
        </p:nvSpPr>
        <p:spPr>
          <a:xfrm>
            <a:off x="3854997" y="4544975"/>
            <a:ext cx="575953" cy="17694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1500" dirty="0">
                <a:latin typeface="Meiryo UI" panose="020B0604030504040204" pitchFamily="50" charset="-128"/>
                <a:ea typeface="Meiryo UI" panose="020B0604030504040204" pitchFamily="50" charset="-128"/>
              </a:rPr>
              <a:t>八幡浜ちゃんぽん</a:t>
            </a:r>
            <a:endParaRPr kumimoji="1" lang="en-US" altLang="ja-JP" sz="1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1500" dirty="0">
                <a:latin typeface="Meiryo UI" panose="020B0604030504040204" pitchFamily="50" charset="-128"/>
                <a:ea typeface="Meiryo UI" panose="020B0604030504040204" pitchFamily="50" charset="-128"/>
              </a:rPr>
              <a:t>（昼食）</a:t>
            </a:r>
          </a:p>
        </p:txBody>
      </p:sp>
      <p:sp>
        <p:nvSpPr>
          <p:cNvPr id="40" name="四角形: 角を丸くする 39"/>
          <p:cNvSpPr/>
          <p:nvPr/>
        </p:nvSpPr>
        <p:spPr>
          <a:xfrm>
            <a:off x="7214810" y="4544975"/>
            <a:ext cx="575953" cy="17694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学生との交流</a:t>
            </a:r>
          </a:p>
        </p:txBody>
      </p:sp>
      <p:sp>
        <p:nvSpPr>
          <p:cNvPr id="41" name="四角形: 角を丸くする 40"/>
          <p:cNvSpPr/>
          <p:nvPr/>
        </p:nvSpPr>
        <p:spPr>
          <a:xfrm>
            <a:off x="5602136" y="4554260"/>
            <a:ext cx="575953" cy="17694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道の駅</a:t>
            </a:r>
          </a:p>
          <a:p>
            <a:pPr algn="ctr"/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八幡浜みなっと</a:t>
            </a:r>
          </a:p>
        </p:txBody>
      </p:sp>
      <p:sp>
        <p:nvSpPr>
          <p:cNvPr id="43" name="四角形: 角を丸くする 42"/>
          <p:cNvSpPr/>
          <p:nvPr/>
        </p:nvSpPr>
        <p:spPr>
          <a:xfrm>
            <a:off x="8827484" y="4554377"/>
            <a:ext cx="575953" cy="1769424"/>
          </a:xfrm>
          <a:prstGeom prst="roundRect">
            <a:avLst/>
          </a:prstGeom>
          <a:solidFill>
            <a:srgbClr val="FFCC00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ホテル着</a:t>
            </a:r>
          </a:p>
        </p:txBody>
      </p:sp>
      <p:sp>
        <p:nvSpPr>
          <p:cNvPr id="44" name="正方形/長方形 43"/>
          <p:cNvSpPr/>
          <p:nvPr/>
        </p:nvSpPr>
        <p:spPr>
          <a:xfrm rot="5400000">
            <a:off x="5112933" y="2402758"/>
            <a:ext cx="1823969" cy="237978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吹き出し: 角を丸めた四角形 45"/>
          <p:cNvSpPr/>
          <p:nvPr/>
        </p:nvSpPr>
        <p:spPr>
          <a:xfrm>
            <a:off x="7434036" y="2753891"/>
            <a:ext cx="2337526" cy="1735763"/>
          </a:xfrm>
          <a:prstGeom prst="wedgeRoundRectCallout">
            <a:avLst>
              <a:gd name="adj1" fmla="val -58576"/>
              <a:gd name="adj2" fmla="val -11972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八幡浜ちゃんぽん</a:t>
            </a:r>
            <a:endParaRPr kumimoji="1"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あっさり黄金スープがクセになる！</a:t>
            </a:r>
            <a:endParaRPr kumimoji="1"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鶏ガラ、カツオ、昆布などでダシをとったあっさりスープが特徴。たっぷりの野菜や豚肉とともに、八幡浜の特産である蒲鉾、じゃこ天などがトッピングされている店も多数あります。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4964679" y="2673744"/>
            <a:ext cx="2028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ご当地料理で昼食</a:t>
            </a:r>
          </a:p>
        </p:txBody>
      </p:sp>
      <p:cxnSp>
        <p:nvCxnSpPr>
          <p:cNvPr id="61" name="直線コネクタ 60"/>
          <p:cNvCxnSpPr/>
          <p:nvPr/>
        </p:nvCxnSpPr>
        <p:spPr>
          <a:xfrm>
            <a:off x="568618" y="668923"/>
            <a:ext cx="7148712" cy="0"/>
          </a:xfrm>
          <a:prstGeom prst="line">
            <a:avLst/>
          </a:prstGeom>
          <a:ln w="50800" cmpd="dbl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スクロール: 横 5"/>
          <p:cNvSpPr/>
          <p:nvPr/>
        </p:nvSpPr>
        <p:spPr>
          <a:xfrm rot="21312429">
            <a:off x="352859" y="634877"/>
            <a:ext cx="3127380" cy="515746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地域産業の活気を体感</a:t>
            </a:r>
          </a:p>
        </p:txBody>
      </p:sp>
      <p:sp>
        <p:nvSpPr>
          <p:cNvPr id="48" name="矢印: 右 47"/>
          <p:cNvSpPr/>
          <p:nvPr/>
        </p:nvSpPr>
        <p:spPr>
          <a:xfrm>
            <a:off x="1223000" y="5104223"/>
            <a:ext cx="788437" cy="368215"/>
          </a:xfrm>
          <a:prstGeom prst="rightArrow">
            <a:avLst/>
          </a:prstGeom>
          <a:gradFill flip="none" rotWithShape="1">
            <a:gsLst>
              <a:gs pos="37000">
                <a:schemeClr val="accent6">
                  <a:lumMod val="75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56000">
                <a:schemeClr val="accent6">
                  <a:lumMod val="75000"/>
                </a:schemeClr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矢印: 右 48"/>
          <p:cNvSpPr/>
          <p:nvPr/>
        </p:nvSpPr>
        <p:spPr>
          <a:xfrm>
            <a:off x="2837707" y="5117676"/>
            <a:ext cx="788437" cy="368215"/>
          </a:xfrm>
          <a:prstGeom prst="rightArrow">
            <a:avLst/>
          </a:prstGeom>
          <a:gradFill flip="none" rotWithShape="1">
            <a:gsLst>
              <a:gs pos="37000">
                <a:schemeClr val="accent6">
                  <a:lumMod val="75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56000">
                <a:schemeClr val="accent6">
                  <a:lumMod val="75000"/>
                </a:schemeClr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0" name="矢印: 右 49"/>
          <p:cNvSpPr/>
          <p:nvPr/>
        </p:nvSpPr>
        <p:spPr>
          <a:xfrm>
            <a:off x="7943008" y="5098841"/>
            <a:ext cx="788437" cy="368215"/>
          </a:xfrm>
          <a:prstGeom prst="rightArrow">
            <a:avLst/>
          </a:prstGeom>
          <a:gradFill flip="none" rotWithShape="1">
            <a:gsLst>
              <a:gs pos="37000">
                <a:schemeClr val="accent6">
                  <a:lumMod val="75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56000">
                <a:schemeClr val="accent6">
                  <a:lumMod val="75000"/>
                </a:schemeClr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矢印: 右 50"/>
          <p:cNvSpPr/>
          <p:nvPr/>
        </p:nvSpPr>
        <p:spPr>
          <a:xfrm>
            <a:off x="4583195" y="5098813"/>
            <a:ext cx="788437" cy="368215"/>
          </a:xfrm>
          <a:prstGeom prst="rightArrow">
            <a:avLst/>
          </a:prstGeom>
          <a:gradFill flip="none" rotWithShape="1">
            <a:gsLst>
              <a:gs pos="37000">
                <a:schemeClr val="accent6">
                  <a:lumMod val="75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56000">
                <a:schemeClr val="accent6">
                  <a:lumMod val="75000"/>
                </a:schemeClr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1170701" y="5448945"/>
            <a:ext cx="113430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60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分</a:t>
            </a:r>
            <a:endParaRPr kumimoji="1"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※6:00</a:t>
            </a:r>
            <a:r>
              <a:rPr kumimoji="1"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</a:p>
          <a:p>
            <a:r>
              <a:rPr kumimoji="1"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（ホテルで</a:t>
            </a:r>
            <a:endParaRPr kumimoji="1" lang="en-US" altLang="ja-JP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朝食、休憩）</a:t>
            </a: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2823367" y="5438475"/>
            <a:ext cx="791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60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分</a:t>
            </a: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4568951" y="5446894"/>
            <a:ext cx="791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60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分</a:t>
            </a: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6342083" y="5447947"/>
            <a:ext cx="791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60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分</a:t>
            </a: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7905630" y="5429117"/>
            <a:ext cx="791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60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分</a:t>
            </a:r>
          </a:p>
        </p:txBody>
      </p:sp>
      <p:sp>
        <p:nvSpPr>
          <p:cNvPr id="42" name="矢印: 右 41"/>
          <p:cNvSpPr/>
          <p:nvPr/>
        </p:nvSpPr>
        <p:spPr>
          <a:xfrm>
            <a:off x="6330334" y="5094242"/>
            <a:ext cx="788437" cy="368215"/>
          </a:xfrm>
          <a:prstGeom prst="rightArrow">
            <a:avLst/>
          </a:prstGeom>
          <a:gradFill flip="none" rotWithShape="1">
            <a:gsLst>
              <a:gs pos="37000">
                <a:schemeClr val="accent6">
                  <a:lumMod val="75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56000">
                <a:schemeClr val="accent6">
                  <a:lumMod val="75000"/>
                </a:schemeClr>
              </a:gs>
              <a:gs pos="83000">
                <a:schemeClr val="accent6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276" y="2976977"/>
            <a:ext cx="2199473" cy="1462059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70EF84FE-2537-40ED-90F8-B3558D53E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950">
            <a:off x="5045197" y="890283"/>
            <a:ext cx="2402753" cy="1597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9938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/>
          <p:cNvSpPr/>
          <p:nvPr/>
        </p:nvSpPr>
        <p:spPr>
          <a:xfrm>
            <a:off x="141998" y="141940"/>
            <a:ext cx="9627394" cy="6557089"/>
          </a:xfrm>
          <a:prstGeom prst="roundRect">
            <a:avLst>
              <a:gd name="adj" fmla="val 108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463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60032" y="154606"/>
            <a:ext cx="8966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9933"/>
                </a:solidFill>
                <a:uFill>
                  <a:solidFill>
                    <a:srgbClr val="FF9933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②八幡浜市</a:t>
            </a:r>
            <a:endParaRPr kumimoji="1" lang="en-US" altLang="ja-JP" sz="2400" dirty="0">
              <a:solidFill>
                <a:srgbClr val="FF9933"/>
              </a:solidFill>
              <a:uFill>
                <a:solidFill>
                  <a:srgbClr val="FF9933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07011" y="2481080"/>
            <a:ext cx="2619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9933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八幡浜市水産物地方卸売市場</a:t>
            </a:r>
            <a:endParaRPr kumimoji="1" lang="en-US" altLang="ja-JP" sz="1400" b="1" dirty="0">
              <a:solidFill>
                <a:schemeClr val="accent6">
                  <a:lumMod val="75000"/>
                </a:schemeClr>
              </a:solidFill>
              <a:uFill>
                <a:solidFill>
                  <a:srgbClr val="FF9933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31585" y="2669924"/>
            <a:ext cx="4538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“安全で安心な”魚市場</a:t>
            </a: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高度衛生管理型荷捌所として、徹底した衛生管理を行う八幡浜の台所。“安心して魚を食べる”ことについて学べます。まだ夜も明けきらぬうちから「買うてや、買うてや」とせり人の勇ましい声が響き渡る様子は、八幡浜の真骨頂といえます。</a:t>
            </a:r>
            <a:endParaRPr kumimoji="1" lang="ja-JP" altLang="en-US" sz="1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cxnSp>
        <p:nvCxnSpPr>
          <p:cNvPr id="61" name="直線コネクタ 60"/>
          <p:cNvCxnSpPr>
            <a:cxnSpLocks/>
          </p:cNvCxnSpPr>
          <p:nvPr/>
        </p:nvCxnSpPr>
        <p:spPr>
          <a:xfrm>
            <a:off x="627234" y="610948"/>
            <a:ext cx="8975441" cy="36178"/>
          </a:xfrm>
          <a:prstGeom prst="line">
            <a:avLst/>
          </a:prstGeom>
          <a:ln w="50800" cmpd="dbl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/>
          <p:cNvSpPr txBox="1"/>
          <p:nvPr/>
        </p:nvSpPr>
        <p:spPr>
          <a:xfrm>
            <a:off x="6668808" y="834350"/>
            <a:ext cx="2131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9933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じゃこ天・ちくわ製造体験</a:t>
            </a:r>
            <a:endParaRPr kumimoji="1" lang="en-US" altLang="ja-JP" sz="1400" b="1" dirty="0">
              <a:solidFill>
                <a:schemeClr val="accent6">
                  <a:lumMod val="75000"/>
                </a:schemeClr>
              </a:solidFill>
              <a:uFill>
                <a:solidFill>
                  <a:srgbClr val="FF9933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6668808" y="1031562"/>
            <a:ext cx="3014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八幡浜名物を学んで、つくる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●谷本蒲鉾店 じゃこ天・ちくわ製造体験工場「できるん」</a:t>
            </a: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海産物の加工品も八幡浜の名物。地元で水揚げされた小魚を骨ごとすり身にして油で揚げた「じゃこ天」</a:t>
            </a:r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枚、竹付ちくわ</a:t>
            </a:r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本をすり身から</a:t>
            </a:r>
            <a:endParaRPr kumimoji="1"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成型まで体験できます。</a:t>
            </a:r>
            <a:endParaRPr kumimoji="1" lang="ja-JP" altLang="en-US" sz="1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6" name="スクロール: 横 5"/>
          <p:cNvSpPr/>
          <p:nvPr/>
        </p:nvSpPr>
        <p:spPr>
          <a:xfrm rot="21388811">
            <a:off x="6247332" y="165696"/>
            <a:ext cx="3127380" cy="515746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1436688" algn="l"/>
              </a:tabLst>
            </a:pP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地域産業の活気を体感</a:t>
            </a: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439743" y="5595066"/>
            <a:ext cx="3460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9933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道の駅 みなとオアシス「八幡浜みなっと」</a:t>
            </a:r>
            <a:endParaRPr kumimoji="1" lang="en-US" altLang="ja-JP" sz="1400" b="1" dirty="0">
              <a:solidFill>
                <a:schemeClr val="accent6">
                  <a:lumMod val="75000"/>
                </a:schemeClr>
              </a:solidFill>
              <a:uFill>
                <a:solidFill>
                  <a:srgbClr val="FF9933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439743" y="5827617"/>
            <a:ext cx="4905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みなとまちの活気に触れる</a:t>
            </a: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四国の西の玄関口・八幡浜港に隣接し、港町ならではの空気感とともに、観光客が集まる賑わいを味わえます。観光案内所「みなと交流館」や物産コーナー等のある「アゴラマルシェ」、魚介類を販売する「どーや市場」等を整備。</a:t>
            </a:r>
          </a:p>
        </p:txBody>
      </p:sp>
      <p:grpSp>
        <p:nvGrpSpPr>
          <p:cNvPr id="8" name="グループ化 7"/>
          <p:cNvGrpSpPr/>
          <p:nvPr/>
        </p:nvGrpSpPr>
        <p:grpSpPr>
          <a:xfrm rot="799400">
            <a:off x="9468448" y="357221"/>
            <a:ext cx="347905" cy="541845"/>
            <a:chOff x="8187937" y="282476"/>
            <a:chExt cx="589320" cy="1027278"/>
          </a:xfrm>
        </p:grpSpPr>
        <p:sp>
          <p:nvSpPr>
            <p:cNvPr id="9" name="楕円 8"/>
            <p:cNvSpPr/>
            <p:nvPr/>
          </p:nvSpPr>
          <p:spPr>
            <a:xfrm rot="2100397">
              <a:off x="8297228" y="282476"/>
              <a:ext cx="370738" cy="102727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" name="直線コネクタ 9"/>
            <p:cNvCxnSpPr>
              <a:cxnSpLocks/>
              <a:stCxn id="9" idx="0"/>
              <a:endCxn id="9" idx="4"/>
            </p:cNvCxnSpPr>
            <p:nvPr/>
          </p:nvCxnSpPr>
          <p:spPr>
            <a:xfrm flipH="1">
              <a:off x="8187937" y="375401"/>
              <a:ext cx="589320" cy="841428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>
              <a:cxnSpLocks/>
            </p:cNvCxnSpPr>
            <p:nvPr/>
          </p:nvCxnSpPr>
          <p:spPr>
            <a:xfrm flipH="1">
              <a:off x="8482137" y="538690"/>
              <a:ext cx="16930" cy="230018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>
              <a:cxnSpLocks/>
            </p:cNvCxnSpPr>
            <p:nvPr/>
          </p:nvCxnSpPr>
          <p:spPr>
            <a:xfrm flipH="1">
              <a:off x="8375873" y="929033"/>
              <a:ext cx="207718" cy="32682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>
              <a:cxnSpLocks/>
            </p:cNvCxnSpPr>
            <p:nvPr/>
          </p:nvCxnSpPr>
          <p:spPr>
            <a:xfrm flipH="1">
              <a:off x="8326105" y="747516"/>
              <a:ext cx="23765" cy="205803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>
              <a:cxnSpLocks/>
            </p:cNvCxnSpPr>
            <p:nvPr/>
          </p:nvCxnSpPr>
          <p:spPr>
            <a:xfrm flipH="1">
              <a:off x="8506751" y="735196"/>
              <a:ext cx="207718" cy="32682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図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6" y="734656"/>
            <a:ext cx="2626621" cy="1746424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0" y="980622"/>
            <a:ext cx="1991483" cy="1324125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54"/>
          <a:stretch/>
        </p:blipFill>
        <p:spPr>
          <a:xfrm>
            <a:off x="5015084" y="763219"/>
            <a:ext cx="1674164" cy="1816799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787" y="2610873"/>
            <a:ext cx="2315307" cy="1543538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27" y="2610873"/>
            <a:ext cx="2315307" cy="1543538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76" y="3804528"/>
            <a:ext cx="2226038" cy="1669529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77" y="3804528"/>
            <a:ext cx="2228796" cy="1671597"/>
          </a:xfrm>
          <a:prstGeom prst="rect">
            <a:avLst/>
          </a:prstGeom>
        </p:spPr>
      </p:pic>
      <p:sp>
        <p:nvSpPr>
          <p:cNvPr id="38" name="四角形: 角を丸くする 37"/>
          <p:cNvSpPr/>
          <p:nvPr/>
        </p:nvSpPr>
        <p:spPr>
          <a:xfrm>
            <a:off x="5590926" y="4492334"/>
            <a:ext cx="3933262" cy="18053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5780808" y="4655795"/>
            <a:ext cx="2030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chemeClr val="accent6">
                    <a:lumMod val="75000"/>
                  </a:schemeClr>
                </a:solidFill>
                <a:uFill>
                  <a:solidFill>
                    <a:srgbClr val="FF9933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</a:rPr>
              <a:t>学生との交流</a:t>
            </a:r>
            <a:endParaRPr kumimoji="1" lang="en-US" altLang="ja-JP" sz="1400" b="1" dirty="0">
              <a:solidFill>
                <a:schemeClr val="accent6">
                  <a:lumMod val="75000"/>
                </a:schemeClr>
              </a:solidFill>
              <a:uFill>
                <a:solidFill>
                  <a:srgbClr val="FF9933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829870" y="4887180"/>
            <a:ext cx="3584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浜っ子とのふれあいを楽しんで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市内高校の生徒たちとの交流会。</a:t>
            </a:r>
            <a:endParaRPr kumimoji="1"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歓迎セレモニー、記念品贈呈、校歌斉唱、記念撮影、部活動交流会等を予定しています。ひと味違う、</a:t>
            </a:r>
            <a:endParaRPr kumimoji="1"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思い出深い修学旅行となるでしょう。</a:t>
            </a:r>
          </a:p>
        </p:txBody>
      </p:sp>
    </p:spTree>
    <p:extLst>
      <p:ext uri="{BB962C8B-B14F-4D97-AF65-F5344CB8AC3E}">
        <p14:creationId xmlns:p14="http://schemas.microsoft.com/office/powerpoint/2010/main" val="868384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</TotalTime>
  <Words>508</Words>
  <Application>Microsoft Office PowerPoint</Application>
  <PresentationFormat>A4 210 x 297 mm</PresentationFormat>
  <Paragraphs>57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0" baseType="lpstr">
      <vt:lpstr>HG丸ｺﾞｼｯｸM-PRO</vt:lpstr>
      <vt:lpstr>Meiryo UI</vt:lpstr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1 user</dc:creator>
  <cp:lastModifiedBy>犬養晴子</cp:lastModifiedBy>
  <cp:revision>40</cp:revision>
  <cp:lastPrinted>2017-03-30T13:28:32Z</cp:lastPrinted>
  <dcterms:created xsi:type="dcterms:W3CDTF">2017-03-30T03:55:20Z</dcterms:created>
  <dcterms:modified xsi:type="dcterms:W3CDTF">2017-07-21T02:44:26Z</dcterms:modified>
</cp:coreProperties>
</file>