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</p:sldIdLst>
  <p:sldSz cx="9906000" cy="6858000" type="A4"/>
  <p:notesSz cx="6858000" cy="99456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FF9933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5060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692" y="68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D3B2-2E0A-4644-84A2-6DE48DAD4215}" type="datetimeFigureOut">
              <a:rPr kumimoji="1" lang="ja-JP" altLang="en-US" smtClean="0"/>
              <a:t>2017/7/21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2CCA7-C821-4167-BB89-2AC69FCBC3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5261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D3B2-2E0A-4644-84A2-6DE48DAD4215}" type="datetimeFigureOut">
              <a:rPr kumimoji="1" lang="ja-JP" altLang="en-US" smtClean="0"/>
              <a:t>2017/7/21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2CCA7-C821-4167-BB89-2AC69FCBC3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276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D3B2-2E0A-4644-84A2-6DE48DAD4215}" type="datetimeFigureOut">
              <a:rPr kumimoji="1" lang="ja-JP" altLang="en-US" smtClean="0"/>
              <a:t>2017/7/21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2CCA7-C821-4167-BB89-2AC69FCBC3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8674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D3B2-2E0A-4644-84A2-6DE48DAD4215}" type="datetimeFigureOut">
              <a:rPr kumimoji="1" lang="ja-JP" altLang="en-US" smtClean="0"/>
              <a:t>2017/7/21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2CCA7-C821-4167-BB89-2AC69FCBC3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0249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D3B2-2E0A-4644-84A2-6DE48DAD4215}" type="datetimeFigureOut">
              <a:rPr kumimoji="1" lang="ja-JP" altLang="en-US" smtClean="0"/>
              <a:t>2017/7/21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2CCA7-C821-4167-BB89-2AC69FCBC3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4961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D3B2-2E0A-4644-84A2-6DE48DAD4215}" type="datetimeFigureOut">
              <a:rPr kumimoji="1" lang="ja-JP" altLang="en-US" smtClean="0"/>
              <a:t>2017/7/21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2CCA7-C821-4167-BB89-2AC69FCBC3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667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D3B2-2E0A-4644-84A2-6DE48DAD4215}" type="datetimeFigureOut">
              <a:rPr kumimoji="1" lang="ja-JP" altLang="en-US" smtClean="0"/>
              <a:t>2017/7/21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2CCA7-C821-4167-BB89-2AC69FCBC3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4743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D3B2-2E0A-4644-84A2-6DE48DAD4215}" type="datetimeFigureOut">
              <a:rPr kumimoji="1" lang="ja-JP" altLang="en-US" smtClean="0"/>
              <a:t>2017/7/21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2CCA7-C821-4167-BB89-2AC69FCBC3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0994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D3B2-2E0A-4644-84A2-6DE48DAD4215}" type="datetimeFigureOut">
              <a:rPr kumimoji="1" lang="ja-JP" altLang="en-US" smtClean="0"/>
              <a:t>2017/7/21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2CCA7-C821-4167-BB89-2AC69FCBC3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1638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D3B2-2E0A-4644-84A2-6DE48DAD4215}" type="datetimeFigureOut">
              <a:rPr kumimoji="1" lang="ja-JP" altLang="en-US" smtClean="0"/>
              <a:t>2017/7/21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2CCA7-C821-4167-BB89-2AC69FCBC3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0074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D3B2-2E0A-4644-84A2-6DE48DAD4215}" type="datetimeFigureOut">
              <a:rPr kumimoji="1" lang="ja-JP" altLang="en-US" smtClean="0"/>
              <a:t>2017/7/21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2CCA7-C821-4167-BB89-2AC69FCBC3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5476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27D3B2-2E0A-4644-84A2-6DE48DAD4215}" type="datetimeFigureOut">
              <a:rPr kumimoji="1" lang="ja-JP" altLang="en-US" smtClean="0"/>
              <a:t>2017/7/21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62CCA7-C821-4167-BB89-2AC69FCBC3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744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角を丸くする 3"/>
          <p:cNvSpPr/>
          <p:nvPr/>
        </p:nvSpPr>
        <p:spPr>
          <a:xfrm>
            <a:off x="139303" y="150455"/>
            <a:ext cx="9627394" cy="6557089"/>
          </a:xfrm>
          <a:prstGeom prst="roundRect">
            <a:avLst>
              <a:gd name="adj" fmla="val 1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1463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68618" y="149283"/>
            <a:ext cx="8966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rgbClr val="FF9933"/>
                </a:solidFill>
                <a:uFill>
                  <a:solidFill>
                    <a:srgbClr val="FF9933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④今治市</a:t>
            </a:r>
            <a:endParaRPr kumimoji="1" lang="en-US" altLang="ja-JP" sz="3200" dirty="0">
              <a:solidFill>
                <a:srgbClr val="FF9933"/>
              </a:solidFill>
              <a:uFill>
                <a:solidFill>
                  <a:srgbClr val="FF9933"/>
                </a:solidFill>
              </a:u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8" name="グループ化 7"/>
          <p:cNvGrpSpPr/>
          <p:nvPr/>
        </p:nvGrpSpPr>
        <p:grpSpPr>
          <a:xfrm rot="1563532">
            <a:off x="8634180" y="-63310"/>
            <a:ext cx="347905" cy="541845"/>
            <a:chOff x="8187937" y="282476"/>
            <a:chExt cx="589320" cy="1027278"/>
          </a:xfrm>
        </p:grpSpPr>
        <p:sp>
          <p:nvSpPr>
            <p:cNvPr id="9" name="楕円 8"/>
            <p:cNvSpPr/>
            <p:nvPr/>
          </p:nvSpPr>
          <p:spPr>
            <a:xfrm rot="2100397">
              <a:off x="8297228" y="282476"/>
              <a:ext cx="370738" cy="1027278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0" name="直線コネクタ 9"/>
            <p:cNvCxnSpPr>
              <a:cxnSpLocks/>
              <a:stCxn id="9" idx="0"/>
              <a:endCxn id="9" idx="4"/>
            </p:cNvCxnSpPr>
            <p:nvPr/>
          </p:nvCxnSpPr>
          <p:spPr>
            <a:xfrm flipH="1">
              <a:off x="8187937" y="375401"/>
              <a:ext cx="589320" cy="841428"/>
            </a:xfrm>
            <a:prstGeom prst="line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/>
            <p:cNvCxnSpPr>
              <a:cxnSpLocks/>
            </p:cNvCxnSpPr>
            <p:nvPr/>
          </p:nvCxnSpPr>
          <p:spPr>
            <a:xfrm flipH="1">
              <a:off x="8482137" y="538690"/>
              <a:ext cx="16930" cy="230018"/>
            </a:xfrm>
            <a:prstGeom prst="line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>
              <a:cxnSpLocks/>
            </p:cNvCxnSpPr>
            <p:nvPr/>
          </p:nvCxnSpPr>
          <p:spPr>
            <a:xfrm flipH="1">
              <a:off x="8375873" y="929033"/>
              <a:ext cx="207718" cy="32682"/>
            </a:xfrm>
            <a:prstGeom prst="line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/>
            <p:cNvCxnSpPr>
              <a:cxnSpLocks/>
            </p:cNvCxnSpPr>
            <p:nvPr/>
          </p:nvCxnSpPr>
          <p:spPr>
            <a:xfrm flipH="1">
              <a:off x="8326105" y="747516"/>
              <a:ext cx="23765" cy="205803"/>
            </a:xfrm>
            <a:prstGeom prst="line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>
              <a:cxnSpLocks/>
            </p:cNvCxnSpPr>
            <p:nvPr/>
          </p:nvCxnSpPr>
          <p:spPr>
            <a:xfrm flipH="1">
              <a:off x="8506751" y="735196"/>
              <a:ext cx="207718" cy="32682"/>
            </a:xfrm>
            <a:prstGeom prst="line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テキスト ボックス 14"/>
          <p:cNvSpPr txBox="1"/>
          <p:nvPr/>
        </p:nvSpPr>
        <p:spPr>
          <a:xfrm>
            <a:off x="592176" y="1198770"/>
            <a:ext cx="38686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chemeClr val="accent6">
                    <a:lumMod val="75000"/>
                  </a:schemeClr>
                </a:solidFill>
                <a:uFill>
                  <a:solidFill>
                    <a:srgbClr val="FF9933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サイクリストの聖地「しまなみ海道」で</a:t>
            </a:r>
          </a:p>
          <a:p>
            <a:r>
              <a:rPr kumimoji="1" lang="ja-JP" altLang="en-US" sz="2000" dirty="0">
                <a:solidFill>
                  <a:schemeClr val="accent6">
                    <a:lumMod val="75000"/>
                  </a:schemeClr>
                </a:solidFill>
                <a:uFill>
                  <a:solidFill>
                    <a:srgbClr val="FF9933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自然の偉大さ、恵みに触れる</a:t>
            </a:r>
            <a:endParaRPr kumimoji="1" lang="en-US" altLang="ja-JP" sz="2000" dirty="0">
              <a:solidFill>
                <a:schemeClr val="accent6">
                  <a:lumMod val="75000"/>
                </a:schemeClr>
              </a:solidFill>
              <a:uFill>
                <a:solidFill>
                  <a:srgbClr val="FF9933"/>
                </a:solidFill>
              </a:u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05170" y="1825052"/>
            <a:ext cx="39505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愛媛県北東部にあり、四国と本州をつなぐ西瀬戸自動車道（瀬戸内しまなみ海道）のお膝元・今治。</a:t>
            </a:r>
          </a:p>
          <a:p>
            <a:r>
              <a:rPr kumimoji="1"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自転車で瀬戸内海を横断することができる場所として「世界でもっとも素晴らしい</a:t>
            </a:r>
            <a:r>
              <a:rPr kumimoji="1"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7</a:t>
            </a:r>
            <a:r>
              <a:rPr kumimoji="1"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大サイクリングコース</a:t>
            </a:r>
            <a:r>
              <a:rPr kumimoji="1"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※</a:t>
            </a:r>
            <a:r>
              <a:rPr kumimoji="1"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」の一つにも選ばれた注目のスポットです。</a:t>
            </a:r>
            <a:r>
              <a:rPr kumimoji="1"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                    </a:t>
            </a:r>
            <a:r>
              <a:rPr kumimoji="1" lang="en-US" altLang="ja-JP" sz="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※</a:t>
            </a:r>
            <a:r>
              <a:rPr kumimoji="1" lang="ja-JP" altLang="en-US" sz="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アメリカ</a:t>
            </a:r>
            <a:r>
              <a:rPr kumimoji="1" lang="en-US" altLang="ja-JP" sz="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CNN</a:t>
            </a:r>
            <a:r>
              <a:rPr kumimoji="1" lang="ja-JP" altLang="en-US" sz="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の旅行情報サイトによる</a:t>
            </a:r>
          </a:p>
        </p:txBody>
      </p:sp>
      <p:sp>
        <p:nvSpPr>
          <p:cNvPr id="33" name="四角形: 角を丸くする 32"/>
          <p:cNvSpPr/>
          <p:nvPr/>
        </p:nvSpPr>
        <p:spPr>
          <a:xfrm>
            <a:off x="596730" y="2962394"/>
            <a:ext cx="4211397" cy="864179"/>
          </a:xfrm>
          <a:prstGeom prst="roundRect">
            <a:avLst/>
          </a:prstGeom>
          <a:solidFill>
            <a:schemeClr val="bg1"/>
          </a:solidFill>
          <a:ln w="57150" cap="rnd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36000" bIns="36000" rtlCol="0" anchor="ctr"/>
          <a:lstStyle/>
          <a:p>
            <a:pPr algn="ctr"/>
            <a:r>
              <a:rPr kumimoji="1" lang="ja-JP" altLang="en-US" sz="2300" dirty="0">
                <a:solidFill>
                  <a:schemeClr val="accent6">
                    <a:lumMod val="50000"/>
                  </a:schemeClr>
                </a:solidFill>
                <a:uFill>
                  <a:solidFill>
                    <a:srgbClr val="FF9933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瀬戸内海の風を全身で感じながら、知力・気力・体力を発揮！</a:t>
            </a:r>
            <a:endParaRPr kumimoji="1" lang="en-US" altLang="ja-JP" sz="2300" dirty="0">
              <a:solidFill>
                <a:schemeClr val="accent6">
                  <a:lumMod val="50000"/>
                </a:schemeClr>
              </a:solidFill>
              <a:uFill>
                <a:solidFill>
                  <a:srgbClr val="FF9933"/>
                </a:solidFill>
              </a:u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5" name="四角形: 対角を切り取る 34"/>
          <p:cNvSpPr/>
          <p:nvPr/>
        </p:nvSpPr>
        <p:spPr>
          <a:xfrm>
            <a:off x="596731" y="3936746"/>
            <a:ext cx="1830668" cy="463769"/>
          </a:xfrm>
          <a:prstGeom prst="snip2DiagRect">
            <a:avLst/>
          </a:prstGeom>
          <a:solidFill>
            <a:srgbClr val="FFCC00"/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36000" rtlCol="0" anchor="ctr"/>
          <a:lstStyle/>
          <a:p>
            <a:pPr algn="ctr"/>
            <a:r>
              <a:rPr kumimoji="1" lang="ja-JP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所要時間約</a:t>
            </a:r>
            <a: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</a:t>
            </a:r>
            <a:r>
              <a:rPr kumimoji="1" lang="ja-JP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時間</a:t>
            </a: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2427399" y="3982868"/>
            <a:ext cx="2288138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受け入れ</a:t>
            </a:r>
            <a:r>
              <a:rPr kumimoji="1"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80</a:t>
            </a:r>
            <a:r>
              <a:rPr kumimoji="1"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名まで同時に可能</a:t>
            </a:r>
          </a:p>
          <a:p>
            <a:r>
              <a:rPr kumimoji="1" lang="en-US" altLang="ja-JP" sz="1050" dirty="0">
                <a:latin typeface="Meiryo UI" panose="020B0604030504040204" pitchFamily="50" charset="-128"/>
                <a:ea typeface="Meiryo UI" panose="020B0604030504040204" pitchFamily="50" charset="-128"/>
              </a:rPr>
              <a:t>※1</a:t>
            </a:r>
            <a:r>
              <a:rPr kumimoji="1"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</a:rPr>
              <a:t>回</a:t>
            </a:r>
            <a:r>
              <a:rPr kumimoji="1" lang="en-US" altLang="ja-JP" sz="1050" dirty="0">
                <a:latin typeface="Meiryo UI" panose="020B0604030504040204" pitchFamily="50" charset="-128"/>
                <a:ea typeface="Meiryo UI" panose="020B0604030504040204" pitchFamily="50" charset="-128"/>
              </a:rPr>
              <a:t>40</a:t>
            </a:r>
            <a:r>
              <a:rPr kumimoji="1"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</a:rPr>
              <a:t>名の入れ替え制</a:t>
            </a:r>
          </a:p>
        </p:txBody>
      </p:sp>
      <p:sp>
        <p:nvSpPr>
          <p:cNvPr id="37" name="四角形: 角を丸くする 36"/>
          <p:cNvSpPr/>
          <p:nvPr/>
        </p:nvSpPr>
        <p:spPr>
          <a:xfrm>
            <a:off x="495575" y="4560586"/>
            <a:ext cx="575953" cy="176942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kumimoji="1"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来島海峡大橋</a:t>
            </a:r>
          </a:p>
          <a:p>
            <a:pPr algn="ctr"/>
            <a:r>
              <a:rPr kumimoji="1" lang="ja-JP" altLang="en-US" sz="1100" dirty="0">
                <a:latin typeface="Meiryo UI" panose="020B0604030504040204" pitchFamily="50" charset="-128"/>
                <a:ea typeface="Meiryo UI" panose="020B0604030504040204" pitchFamily="50" charset="-128"/>
              </a:rPr>
              <a:t>サイクリング＆記念撮影</a:t>
            </a:r>
          </a:p>
        </p:txBody>
      </p:sp>
      <p:sp>
        <p:nvSpPr>
          <p:cNvPr id="38" name="四角形: 角を丸くする 37"/>
          <p:cNvSpPr/>
          <p:nvPr/>
        </p:nvSpPr>
        <p:spPr>
          <a:xfrm>
            <a:off x="2164136" y="4554377"/>
            <a:ext cx="575953" cy="176942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急流体験</a:t>
            </a:r>
          </a:p>
        </p:txBody>
      </p:sp>
      <p:sp>
        <p:nvSpPr>
          <p:cNvPr id="39" name="四角形: 角を丸くする 38"/>
          <p:cNvSpPr/>
          <p:nvPr/>
        </p:nvSpPr>
        <p:spPr>
          <a:xfrm>
            <a:off x="3987119" y="4554377"/>
            <a:ext cx="575953" cy="176942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kumimoji="1"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（昼食）</a:t>
            </a:r>
          </a:p>
          <a:p>
            <a:pPr algn="ctr"/>
            <a:r>
              <a:rPr kumimoji="1"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海鮮バーベキュー</a:t>
            </a:r>
          </a:p>
        </p:txBody>
      </p:sp>
      <p:sp>
        <p:nvSpPr>
          <p:cNvPr id="40" name="四角形: 角を丸くする 39"/>
          <p:cNvSpPr/>
          <p:nvPr/>
        </p:nvSpPr>
        <p:spPr>
          <a:xfrm>
            <a:off x="7404022" y="4538456"/>
            <a:ext cx="575953" cy="176942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lIns="72000" tIns="36000" rIns="72000" bIns="36000" rtlCol="0" anchor="ctr"/>
          <a:lstStyle/>
          <a:p>
            <a:pPr algn="ctr"/>
            <a:r>
              <a:rPr kumimoji="1"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橋上サイクリング</a:t>
            </a:r>
          </a:p>
        </p:txBody>
      </p:sp>
      <p:sp>
        <p:nvSpPr>
          <p:cNvPr id="41" name="四角形: 角を丸くする 40"/>
          <p:cNvSpPr/>
          <p:nvPr/>
        </p:nvSpPr>
        <p:spPr>
          <a:xfrm>
            <a:off x="5725099" y="4568006"/>
            <a:ext cx="575953" cy="176942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kumimoji="1" lang="zh-TW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亀老山展望公園</a:t>
            </a: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3" name="四角形: 角を丸くする 42"/>
          <p:cNvSpPr/>
          <p:nvPr/>
        </p:nvSpPr>
        <p:spPr>
          <a:xfrm>
            <a:off x="9023478" y="4538456"/>
            <a:ext cx="575953" cy="1769424"/>
          </a:xfrm>
          <a:prstGeom prst="roundRect">
            <a:avLst/>
          </a:prstGeom>
          <a:solidFill>
            <a:srgbClr val="FFCC00"/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kumimoji="1" lang="ja-JP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ホテル着</a:t>
            </a:r>
          </a:p>
        </p:txBody>
      </p:sp>
      <p:sp>
        <p:nvSpPr>
          <p:cNvPr id="44" name="正方形/長方形 43"/>
          <p:cNvSpPr/>
          <p:nvPr/>
        </p:nvSpPr>
        <p:spPr>
          <a:xfrm rot="5400000">
            <a:off x="5037603" y="2538887"/>
            <a:ext cx="1768147" cy="20798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吹き出し: 角を丸めた四角形 45"/>
          <p:cNvSpPr/>
          <p:nvPr/>
        </p:nvSpPr>
        <p:spPr>
          <a:xfrm>
            <a:off x="7035225" y="3296637"/>
            <a:ext cx="2684982" cy="1176685"/>
          </a:xfrm>
          <a:prstGeom prst="wedgeRoundRectCallout">
            <a:avLst>
              <a:gd name="adj1" fmla="val -50267"/>
              <a:gd name="adj2" fmla="val -60219"/>
              <a:gd name="adj3" fmla="val 16667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海鮮バーベキュー</a:t>
            </a:r>
            <a:endParaRPr kumimoji="1"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瀬戸内ならではのおごちそう</a:t>
            </a:r>
          </a:p>
          <a:p>
            <a:r>
              <a:rPr kumimoji="1"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</a:rPr>
              <a:t>瀬戸内海は魚介類の宝庫。新鮮な地の物をそのまま炭火で焼いて、あつあつを味わえます。地産地消の醍醐味を実感するとともに、仲間との</a:t>
            </a:r>
            <a:r>
              <a:rPr kumimoji="1" lang="en-US" altLang="ja-JP" sz="1050" dirty="0">
                <a:latin typeface="Meiryo UI" panose="020B0604030504040204" pitchFamily="50" charset="-128"/>
                <a:ea typeface="Meiryo UI" panose="020B0604030504040204" pitchFamily="50" charset="-128"/>
              </a:rPr>
              <a:t>BBQ</a:t>
            </a:r>
            <a:r>
              <a:rPr kumimoji="1"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</a:rPr>
              <a:t>は思い出深いひとときとなるでしょう。</a:t>
            </a: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4296412" y="2694744"/>
            <a:ext cx="20149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昼食</a:t>
            </a:r>
          </a:p>
        </p:txBody>
      </p:sp>
      <p:sp>
        <p:nvSpPr>
          <p:cNvPr id="48" name="矢印: 右 47"/>
          <p:cNvSpPr/>
          <p:nvPr/>
        </p:nvSpPr>
        <p:spPr>
          <a:xfrm>
            <a:off x="1203559" y="5166260"/>
            <a:ext cx="788437" cy="368215"/>
          </a:xfrm>
          <a:prstGeom prst="rightArrow">
            <a:avLst/>
          </a:prstGeom>
          <a:gradFill flip="none" rotWithShape="1">
            <a:gsLst>
              <a:gs pos="37000">
                <a:schemeClr val="accent6">
                  <a:lumMod val="75000"/>
                </a:schemeClr>
              </a:gs>
              <a:gs pos="0">
                <a:schemeClr val="accent1">
                  <a:lumMod val="5000"/>
                  <a:lumOff val="95000"/>
                </a:schemeClr>
              </a:gs>
              <a:gs pos="56000">
                <a:schemeClr val="accent6">
                  <a:lumMod val="75000"/>
                </a:schemeClr>
              </a:gs>
              <a:gs pos="83000">
                <a:schemeClr val="accent6">
                  <a:lumMod val="75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9" name="矢印: 右 48"/>
          <p:cNvSpPr/>
          <p:nvPr/>
        </p:nvSpPr>
        <p:spPr>
          <a:xfrm>
            <a:off x="2982038" y="5140378"/>
            <a:ext cx="788437" cy="368215"/>
          </a:xfrm>
          <a:prstGeom prst="rightArrow">
            <a:avLst/>
          </a:prstGeom>
          <a:gradFill flip="none" rotWithShape="1">
            <a:gsLst>
              <a:gs pos="37000">
                <a:schemeClr val="accent6">
                  <a:lumMod val="75000"/>
                </a:schemeClr>
              </a:gs>
              <a:gs pos="0">
                <a:schemeClr val="accent1">
                  <a:lumMod val="5000"/>
                  <a:lumOff val="95000"/>
                </a:schemeClr>
              </a:gs>
              <a:gs pos="56000">
                <a:schemeClr val="accent6">
                  <a:lumMod val="75000"/>
                </a:schemeClr>
              </a:gs>
              <a:gs pos="83000">
                <a:schemeClr val="accent6">
                  <a:lumMod val="75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矢印: 右 49"/>
          <p:cNvSpPr/>
          <p:nvPr/>
        </p:nvSpPr>
        <p:spPr>
          <a:xfrm>
            <a:off x="6486558" y="5173416"/>
            <a:ext cx="788437" cy="368215"/>
          </a:xfrm>
          <a:prstGeom prst="rightArrow">
            <a:avLst/>
          </a:prstGeom>
          <a:gradFill flip="none" rotWithShape="1">
            <a:gsLst>
              <a:gs pos="37000">
                <a:schemeClr val="accent6">
                  <a:lumMod val="75000"/>
                </a:schemeClr>
              </a:gs>
              <a:gs pos="0">
                <a:schemeClr val="accent1">
                  <a:lumMod val="5000"/>
                  <a:lumOff val="95000"/>
                </a:schemeClr>
              </a:gs>
              <a:gs pos="56000">
                <a:schemeClr val="accent6">
                  <a:lumMod val="75000"/>
                </a:schemeClr>
              </a:gs>
              <a:gs pos="83000">
                <a:schemeClr val="accent6">
                  <a:lumMod val="75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矢印: 右 50"/>
          <p:cNvSpPr/>
          <p:nvPr/>
        </p:nvSpPr>
        <p:spPr>
          <a:xfrm>
            <a:off x="4830235" y="5140378"/>
            <a:ext cx="788437" cy="368215"/>
          </a:xfrm>
          <a:prstGeom prst="rightArrow">
            <a:avLst/>
          </a:prstGeom>
          <a:gradFill flip="none" rotWithShape="1">
            <a:gsLst>
              <a:gs pos="37000">
                <a:schemeClr val="accent6">
                  <a:lumMod val="75000"/>
                </a:schemeClr>
              </a:gs>
              <a:gs pos="0">
                <a:schemeClr val="accent1">
                  <a:lumMod val="5000"/>
                  <a:lumOff val="95000"/>
                </a:schemeClr>
              </a:gs>
              <a:gs pos="56000">
                <a:schemeClr val="accent6">
                  <a:lumMod val="75000"/>
                </a:schemeClr>
              </a:gs>
              <a:gs pos="83000">
                <a:schemeClr val="accent6">
                  <a:lumMod val="75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1161619" y="5501478"/>
            <a:ext cx="8433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約</a:t>
            </a:r>
            <a:r>
              <a:rPr kumimoji="1"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60</a:t>
            </a:r>
            <a:r>
              <a:rPr kumimoji="1"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分</a:t>
            </a:r>
            <a:endParaRPr kumimoji="1" lang="ja-JP" altLang="en-US" sz="1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2934463" y="5513505"/>
            <a:ext cx="791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約</a:t>
            </a:r>
            <a:r>
              <a:rPr kumimoji="1"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60</a:t>
            </a:r>
            <a:r>
              <a:rPr kumimoji="1"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分</a:t>
            </a: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4800180" y="5514280"/>
            <a:ext cx="791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約</a:t>
            </a:r>
            <a:r>
              <a:rPr kumimoji="1"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60</a:t>
            </a:r>
            <a:r>
              <a:rPr kumimoji="1"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分</a:t>
            </a: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6430079" y="5527492"/>
            <a:ext cx="791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約</a:t>
            </a:r>
            <a:r>
              <a:rPr kumimoji="1"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30</a:t>
            </a:r>
            <a:r>
              <a:rPr kumimoji="1"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分</a:t>
            </a: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8039117" y="5529933"/>
            <a:ext cx="791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約</a:t>
            </a:r>
            <a:r>
              <a:rPr kumimoji="1"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60</a:t>
            </a:r>
            <a:r>
              <a:rPr kumimoji="1"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分</a:t>
            </a:r>
          </a:p>
        </p:txBody>
      </p:sp>
      <p:cxnSp>
        <p:nvCxnSpPr>
          <p:cNvPr id="61" name="直線コネクタ 60"/>
          <p:cNvCxnSpPr/>
          <p:nvPr/>
        </p:nvCxnSpPr>
        <p:spPr>
          <a:xfrm>
            <a:off x="568618" y="668923"/>
            <a:ext cx="7148712" cy="0"/>
          </a:xfrm>
          <a:prstGeom prst="line">
            <a:avLst/>
          </a:prstGeom>
          <a:ln w="50800" cmpd="dbl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スクロール: 横 5"/>
          <p:cNvSpPr/>
          <p:nvPr/>
        </p:nvSpPr>
        <p:spPr>
          <a:xfrm rot="21312429">
            <a:off x="352859" y="634877"/>
            <a:ext cx="3127380" cy="515746"/>
          </a:xfrm>
          <a:prstGeom prst="horizontalScroll">
            <a:avLst/>
          </a:prstGeom>
          <a:solidFill>
            <a:schemeClr val="accent6">
              <a:lumMod val="75000"/>
            </a:schemeClr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地域の魅力に感動体験</a:t>
            </a:r>
          </a:p>
        </p:txBody>
      </p:sp>
      <p:sp>
        <p:nvSpPr>
          <p:cNvPr id="42" name="矢印: 右 41"/>
          <p:cNvSpPr/>
          <p:nvPr/>
        </p:nvSpPr>
        <p:spPr>
          <a:xfrm>
            <a:off x="8107508" y="5173415"/>
            <a:ext cx="788437" cy="368215"/>
          </a:xfrm>
          <a:prstGeom prst="rightArrow">
            <a:avLst/>
          </a:prstGeom>
          <a:gradFill flip="none" rotWithShape="1">
            <a:gsLst>
              <a:gs pos="37000">
                <a:schemeClr val="accent6">
                  <a:lumMod val="75000"/>
                </a:schemeClr>
              </a:gs>
              <a:gs pos="0">
                <a:schemeClr val="accent1">
                  <a:lumMod val="5000"/>
                  <a:lumOff val="95000"/>
                </a:schemeClr>
              </a:gs>
              <a:gs pos="56000">
                <a:schemeClr val="accent6">
                  <a:lumMod val="75000"/>
                </a:schemeClr>
              </a:gs>
              <a:gs pos="83000">
                <a:schemeClr val="accent6">
                  <a:lumMod val="75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9410" y="3054447"/>
            <a:ext cx="1822668" cy="1361835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9350">
            <a:off x="5925479" y="1069402"/>
            <a:ext cx="2827397" cy="18849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楕円 6"/>
          <p:cNvSpPr/>
          <p:nvPr/>
        </p:nvSpPr>
        <p:spPr>
          <a:xfrm>
            <a:off x="7618448" y="254892"/>
            <a:ext cx="1828800" cy="1045028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kumimoji="1"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松山市から</a:t>
            </a:r>
            <a:endParaRPr kumimoji="1"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時間</a:t>
            </a:r>
            <a:r>
              <a:rPr kumimoji="1"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5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分</a:t>
            </a:r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41.3km</a:t>
            </a:r>
            <a:endParaRPr kumimoji="1" lang="ja-JP" altLang="en-US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9938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角を丸くする 3"/>
          <p:cNvSpPr/>
          <p:nvPr/>
        </p:nvSpPr>
        <p:spPr>
          <a:xfrm>
            <a:off x="139303" y="178054"/>
            <a:ext cx="9627394" cy="6557089"/>
          </a:xfrm>
          <a:prstGeom prst="roundRect">
            <a:avLst>
              <a:gd name="adj" fmla="val 1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1463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60032" y="154606"/>
            <a:ext cx="8966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9933"/>
                </a:solidFill>
                <a:uFill>
                  <a:solidFill>
                    <a:srgbClr val="FF9933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④今治市</a:t>
            </a:r>
            <a:endParaRPr kumimoji="1" lang="en-US" altLang="ja-JP" sz="2400" dirty="0">
              <a:solidFill>
                <a:srgbClr val="FF9933"/>
              </a:solidFill>
              <a:uFill>
                <a:solidFill>
                  <a:srgbClr val="FF9933"/>
                </a:solidFill>
              </a:u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965344" y="1292917"/>
            <a:ext cx="2619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>
                <a:solidFill>
                  <a:schemeClr val="accent6">
                    <a:lumMod val="75000"/>
                  </a:schemeClr>
                </a:solidFill>
                <a:uFill>
                  <a:solidFill>
                    <a:srgbClr val="FF9933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来島海峡大橋サイクリング</a:t>
            </a:r>
            <a:endParaRPr kumimoji="1" lang="en-US" altLang="ja-JP" sz="1400" b="1" dirty="0">
              <a:solidFill>
                <a:schemeClr val="accent6">
                  <a:lumMod val="75000"/>
                </a:schemeClr>
              </a:solidFill>
              <a:uFill>
                <a:solidFill>
                  <a:srgbClr val="FF9933"/>
                </a:solidFill>
              </a:u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953000" y="1538858"/>
            <a:ext cx="42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世界初、海に架かる三連吊橋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大島と今治陸地部を結ぶ「来島海峡大橋」。その優美な姿は、</a:t>
            </a:r>
            <a:endParaRPr kumimoji="1" lang="en-US" altLang="ja-JP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日本の建造技術の粋を物語ります。自転車で瀬戸内海を横断することができる場所で、雄大な多島美を背景にした記念撮影も最高！</a:t>
            </a:r>
            <a:endParaRPr kumimoji="1" lang="ja-JP" altLang="en-US" sz="1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cxnSp>
        <p:nvCxnSpPr>
          <p:cNvPr id="61" name="直線コネクタ 60"/>
          <p:cNvCxnSpPr>
            <a:cxnSpLocks/>
          </p:cNvCxnSpPr>
          <p:nvPr/>
        </p:nvCxnSpPr>
        <p:spPr>
          <a:xfrm>
            <a:off x="627234" y="610948"/>
            <a:ext cx="8975441" cy="36178"/>
          </a:xfrm>
          <a:prstGeom prst="line">
            <a:avLst/>
          </a:prstGeom>
          <a:ln w="50800" cmpd="dbl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スクロール: 横 5"/>
          <p:cNvSpPr/>
          <p:nvPr/>
        </p:nvSpPr>
        <p:spPr>
          <a:xfrm rot="21388811">
            <a:off x="6247332" y="165696"/>
            <a:ext cx="3127380" cy="515746"/>
          </a:xfrm>
          <a:prstGeom prst="horizontalScroll">
            <a:avLst/>
          </a:prstGeom>
          <a:solidFill>
            <a:schemeClr val="accent6">
              <a:lumMod val="75000"/>
            </a:schemeClr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1436688" algn="l"/>
              </a:tabLst>
            </a:pP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地域の魅力に感動体験</a:t>
            </a: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382144" y="3415873"/>
            <a:ext cx="319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>
                <a:solidFill>
                  <a:schemeClr val="accent6">
                    <a:lumMod val="75000"/>
                  </a:schemeClr>
                </a:solidFill>
                <a:uFill>
                  <a:solidFill>
                    <a:srgbClr val="FF9933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急流体験</a:t>
            </a:r>
            <a:endParaRPr kumimoji="1" lang="en-US" altLang="ja-JP" sz="1400" b="1" dirty="0">
              <a:solidFill>
                <a:schemeClr val="accent6">
                  <a:lumMod val="75000"/>
                </a:schemeClr>
              </a:solidFill>
              <a:uFill>
                <a:solidFill>
                  <a:srgbClr val="FF9933"/>
                </a:solidFill>
              </a:u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382144" y="3648424"/>
            <a:ext cx="4395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世界三大急潮の一つを体感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中世、瀬戸内海で活躍した村上水軍の城跡がある能島（のしま）や伯方・大島大橋などをめぐるクルージング。観潮船から見る“湧き上がる海流” “下から見上げる橋” “造船現場”などすべてが貴重な体験です。</a:t>
            </a:r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5047668" y="5449434"/>
            <a:ext cx="21317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400" b="1" dirty="0">
                <a:solidFill>
                  <a:schemeClr val="accent6">
                    <a:lumMod val="75000"/>
                  </a:schemeClr>
                </a:solidFill>
                <a:uFill>
                  <a:solidFill>
                    <a:srgbClr val="FF9933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亀老山展望公園</a:t>
            </a:r>
            <a:endParaRPr kumimoji="1" lang="en-US" altLang="ja-JP" sz="1400" b="1" dirty="0">
              <a:solidFill>
                <a:schemeClr val="accent6">
                  <a:lumMod val="75000"/>
                </a:schemeClr>
              </a:solidFill>
              <a:uFill>
                <a:solidFill>
                  <a:srgbClr val="FF9933"/>
                </a:solidFill>
              </a:u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8" name="グループ化 7"/>
          <p:cNvGrpSpPr/>
          <p:nvPr/>
        </p:nvGrpSpPr>
        <p:grpSpPr>
          <a:xfrm rot="799400">
            <a:off x="9468448" y="357221"/>
            <a:ext cx="347905" cy="541845"/>
            <a:chOff x="8187937" y="282476"/>
            <a:chExt cx="589320" cy="1027278"/>
          </a:xfrm>
        </p:grpSpPr>
        <p:sp>
          <p:nvSpPr>
            <p:cNvPr id="9" name="楕円 8"/>
            <p:cNvSpPr/>
            <p:nvPr/>
          </p:nvSpPr>
          <p:spPr>
            <a:xfrm rot="2100397">
              <a:off x="8297228" y="282476"/>
              <a:ext cx="370738" cy="1027278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0" name="直線コネクタ 9"/>
            <p:cNvCxnSpPr>
              <a:cxnSpLocks/>
              <a:stCxn id="9" idx="0"/>
              <a:endCxn id="9" idx="4"/>
            </p:cNvCxnSpPr>
            <p:nvPr/>
          </p:nvCxnSpPr>
          <p:spPr>
            <a:xfrm flipH="1">
              <a:off x="8187937" y="375401"/>
              <a:ext cx="589320" cy="841428"/>
            </a:xfrm>
            <a:prstGeom prst="line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/>
            <p:cNvCxnSpPr>
              <a:cxnSpLocks/>
            </p:cNvCxnSpPr>
            <p:nvPr/>
          </p:nvCxnSpPr>
          <p:spPr>
            <a:xfrm flipH="1">
              <a:off x="8482137" y="538690"/>
              <a:ext cx="16930" cy="230018"/>
            </a:xfrm>
            <a:prstGeom prst="line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>
              <a:cxnSpLocks/>
            </p:cNvCxnSpPr>
            <p:nvPr/>
          </p:nvCxnSpPr>
          <p:spPr>
            <a:xfrm flipH="1">
              <a:off x="8375873" y="929033"/>
              <a:ext cx="207718" cy="32682"/>
            </a:xfrm>
            <a:prstGeom prst="line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/>
            <p:cNvCxnSpPr>
              <a:cxnSpLocks/>
            </p:cNvCxnSpPr>
            <p:nvPr/>
          </p:nvCxnSpPr>
          <p:spPr>
            <a:xfrm flipH="1">
              <a:off x="8326105" y="747516"/>
              <a:ext cx="23765" cy="205803"/>
            </a:xfrm>
            <a:prstGeom prst="line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>
              <a:cxnSpLocks/>
            </p:cNvCxnSpPr>
            <p:nvPr/>
          </p:nvCxnSpPr>
          <p:spPr>
            <a:xfrm flipH="1">
              <a:off x="8506751" y="735196"/>
              <a:ext cx="207718" cy="32682"/>
            </a:xfrm>
            <a:prstGeom prst="line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テキスト ボックス 45"/>
          <p:cNvSpPr txBox="1"/>
          <p:nvPr/>
        </p:nvSpPr>
        <p:spPr>
          <a:xfrm>
            <a:off x="5048126" y="5690313"/>
            <a:ext cx="46350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しまなみ随一のパノラマビュー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標高</a:t>
            </a:r>
            <a:r>
              <a:rPr kumimoji="1"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307.8m</a:t>
            </a:r>
            <a:r>
              <a:rPr kumimoji="1"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にあるパノラマ展望ブリッジから、来島海峡大橋をはじめ、</a:t>
            </a:r>
          </a:p>
          <a:p>
            <a:r>
              <a:rPr kumimoji="1"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来島海峡の潮流や多島美、晴れた日には西日本最高峰「石鎚山」まで</a:t>
            </a:r>
          </a:p>
          <a:p>
            <a:r>
              <a:rPr kumimoji="1"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見渡せます。山頂に埋没したような公園の設計も見どころの一つ。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622233" y="3026591"/>
            <a:ext cx="4281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全長</a:t>
            </a:r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4,103m</a:t>
            </a:r>
            <a:r>
              <a:rPr kumimoji="1" lang="ja-JP" altLang="en-US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。長い距離でも声をかけあって走れば、連帯感も生まれます</a:t>
            </a:r>
            <a:endParaRPr kumimoji="1" lang="ja-JP" altLang="en-US" sz="8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5048126" y="5350040"/>
            <a:ext cx="83841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きろうさん</a:t>
            </a: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554" y="788987"/>
            <a:ext cx="3366274" cy="2244183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450" y="3023445"/>
            <a:ext cx="3635978" cy="2423985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38" y="4479421"/>
            <a:ext cx="3209373" cy="213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3843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310</TotalTime>
  <Words>432</Words>
  <Application>Microsoft Office PowerPoint</Application>
  <PresentationFormat>A4 210 x 297 mm</PresentationFormat>
  <Paragraphs>46</Paragraphs>
  <Slides>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10" baseType="lpstr">
      <vt:lpstr>HG丸ｺﾞｼｯｸM-PRO</vt:lpstr>
      <vt:lpstr>Meiryo UI</vt:lpstr>
      <vt:lpstr>游ゴシック</vt:lpstr>
      <vt:lpstr>游ゴシック Light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1 user</dc:creator>
  <cp:lastModifiedBy>1 user</cp:lastModifiedBy>
  <cp:revision>39</cp:revision>
  <cp:lastPrinted>2017-06-02T04:07:48Z</cp:lastPrinted>
  <dcterms:created xsi:type="dcterms:W3CDTF">2017-03-30T03:55:20Z</dcterms:created>
  <dcterms:modified xsi:type="dcterms:W3CDTF">2017-07-21T02:08:22Z</dcterms:modified>
</cp:coreProperties>
</file>